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handoutMasterIdLst>
    <p:handoutMasterId r:id="rId53"/>
  </p:handoutMasterIdLst>
  <p:sldIdLst>
    <p:sldId id="256" r:id="rId5"/>
    <p:sldId id="509" r:id="rId6"/>
    <p:sldId id="506" r:id="rId7"/>
    <p:sldId id="510" r:id="rId8"/>
    <p:sldId id="479" r:id="rId9"/>
    <p:sldId id="496" r:id="rId10"/>
    <p:sldId id="259" r:id="rId11"/>
    <p:sldId id="421" r:id="rId12"/>
    <p:sldId id="497" r:id="rId13"/>
    <p:sldId id="260" r:id="rId14"/>
    <p:sldId id="512" r:id="rId15"/>
    <p:sldId id="513" r:id="rId16"/>
    <p:sldId id="514" r:id="rId17"/>
    <p:sldId id="261" r:id="rId18"/>
    <p:sldId id="481" r:id="rId19"/>
    <p:sldId id="480" r:id="rId20"/>
    <p:sldId id="485" r:id="rId21"/>
    <p:sldId id="486" r:id="rId22"/>
    <p:sldId id="262" r:id="rId23"/>
    <p:sldId id="482" r:id="rId24"/>
    <p:sldId id="384" r:id="rId25"/>
    <p:sldId id="371" r:id="rId26"/>
    <p:sldId id="517" r:id="rId27"/>
    <p:sldId id="385" r:id="rId28"/>
    <p:sldId id="499" r:id="rId29"/>
    <p:sldId id="356" r:id="rId30"/>
    <p:sldId id="410" r:id="rId31"/>
    <p:sldId id="518" r:id="rId32"/>
    <p:sldId id="519" r:id="rId33"/>
    <p:sldId id="532" r:id="rId34"/>
    <p:sldId id="533" r:id="rId35"/>
    <p:sldId id="520" r:id="rId36"/>
    <p:sldId id="521" r:id="rId37"/>
    <p:sldId id="522" r:id="rId38"/>
    <p:sldId id="534" r:id="rId39"/>
    <p:sldId id="535" r:id="rId40"/>
    <p:sldId id="523" r:id="rId41"/>
    <p:sldId id="537" r:id="rId42"/>
    <p:sldId id="524" r:id="rId43"/>
    <p:sldId id="525" r:id="rId44"/>
    <p:sldId id="526" r:id="rId45"/>
    <p:sldId id="527" r:id="rId46"/>
    <p:sldId id="528" r:id="rId47"/>
    <p:sldId id="529" r:id="rId48"/>
    <p:sldId id="531" r:id="rId49"/>
    <p:sldId id="307" r:id="rId50"/>
    <p:sldId id="26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A9330E-7FFB-BB3F-7EAE-2B76A6517F28}" name="Connolly, Peyton A" initials="CA" userId="S::paconnolly@uiowa.edu::0d40607b-b38f-42c2-86b4-18909a5d2846" providerId="AD"/>
  <p188:author id="{652A7869-416F-48F4-099E-1E85DF3DC4E6}" name="Jimenez Rodriguez, Isabella I" initials="JI" userId="S::mjimenezrodriguez@uiowa.edu::fa0e9a1c-fdcd-4577-98db-18abfba08f2d" providerId="AD"/>
  <p188:author id="{BA4FE2D7-7C22-2757-6B7E-06B6122CA1E3}" name="Barnett, Elizabeth A" initials="BA" userId="S::eabarnett@uiowa.edu::51d5a3c8-1a7b-4ac0-a143-92a3382c0df4" providerId="AD"/>
  <p188:author id="{2EBD58F7-3A15-C866-2F55-98E5287336FB}" name="Johnson, Ebonee" initials="JE" userId="S::ebojohnson@uiowa.edu::174046e0-e45a-40d4-ba82-7f70b94721f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50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C4EF15-4D70-47FB-BDC6-C33E7F27937E}"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FC13D22E-4F71-4401-8812-1E0E4DF6C602}">
      <dgm:prSet/>
      <dgm:spPr/>
      <dgm:t>
        <a:bodyPr/>
        <a:lstStyle/>
        <a:p>
          <a:r>
            <a:rPr lang="en-US">
              <a:solidFill>
                <a:schemeClr val="tx1"/>
              </a:solidFill>
            </a:rPr>
            <a:t>"Physical and mental" (codependent)</a:t>
          </a:r>
        </a:p>
      </dgm:t>
    </dgm:pt>
    <dgm:pt modelId="{723E5C00-2C24-4FE2-9CE0-F987C662B2D6}" type="parTrans" cxnId="{D9A5CA3D-A740-4327-82AE-4060350F34FC}">
      <dgm:prSet/>
      <dgm:spPr/>
      <dgm:t>
        <a:bodyPr/>
        <a:lstStyle/>
        <a:p>
          <a:endParaRPr lang="en-US">
            <a:solidFill>
              <a:schemeClr val="tx1"/>
            </a:solidFill>
          </a:endParaRPr>
        </a:p>
      </dgm:t>
    </dgm:pt>
    <dgm:pt modelId="{42B9530E-3962-485D-99F7-177474725B48}" type="sibTrans" cxnId="{D9A5CA3D-A740-4327-82AE-4060350F34FC}">
      <dgm:prSet/>
      <dgm:spPr/>
      <dgm:t>
        <a:bodyPr/>
        <a:lstStyle/>
        <a:p>
          <a:endParaRPr lang="en-US">
            <a:solidFill>
              <a:schemeClr val="tx1"/>
            </a:solidFill>
          </a:endParaRPr>
        </a:p>
      </dgm:t>
    </dgm:pt>
    <dgm:pt modelId="{E12A4FF9-6C7C-4B99-9513-18A4FB77C615}">
      <dgm:prSet/>
      <dgm:spPr/>
      <dgm:t>
        <a:bodyPr/>
        <a:lstStyle/>
        <a:p>
          <a:r>
            <a:rPr lang="en-US">
              <a:solidFill>
                <a:schemeClr val="tx1"/>
              </a:solidFill>
            </a:rPr>
            <a:t>"Being able to fuel and support yourself to do the things you love"</a:t>
          </a:r>
        </a:p>
      </dgm:t>
    </dgm:pt>
    <dgm:pt modelId="{8D50B678-EF14-4A98-B923-BD4A6698EC0D}" type="parTrans" cxnId="{420CF310-20DB-42A0-9A79-BD2E2687003F}">
      <dgm:prSet/>
      <dgm:spPr/>
      <dgm:t>
        <a:bodyPr/>
        <a:lstStyle/>
        <a:p>
          <a:endParaRPr lang="en-US">
            <a:solidFill>
              <a:schemeClr val="tx1"/>
            </a:solidFill>
          </a:endParaRPr>
        </a:p>
      </dgm:t>
    </dgm:pt>
    <dgm:pt modelId="{BE0E2D2F-E98E-4EF1-8727-FF73C27B5BEC}" type="sibTrans" cxnId="{420CF310-20DB-42A0-9A79-BD2E2687003F}">
      <dgm:prSet/>
      <dgm:spPr/>
      <dgm:t>
        <a:bodyPr/>
        <a:lstStyle/>
        <a:p>
          <a:endParaRPr lang="en-US">
            <a:solidFill>
              <a:schemeClr val="tx1"/>
            </a:solidFill>
          </a:endParaRPr>
        </a:p>
      </dgm:t>
    </dgm:pt>
    <dgm:pt modelId="{3ABD7976-8484-4E0B-8362-5BDD51E8F1DB}">
      <dgm:prSet/>
      <dgm:spPr/>
      <dgm:t>
        <a:bodyPr/>
        <a:lstStyle/>
        <a:p>
          <a:r>
            <a:rPr lang="en-US">
              <a:solidFill>
                <a:schemeClr val="tx1"/>
              </a:solidFill>
            </a:rPr>
            <a:t>"Stability and resilience"</a:t>
          </a:r>
        </a:p>
      </dgm:t>
    </dgm:pt>
    <dgm:pt modelId="{2325CE29-2C94-45E2-AE00-AEDBC3D79068}" type="parTrans" cxnId="{A35BDA95-58F4-47D3-A077-2B2AB47E121A}">
      <dgm:prSet/>
      <dgm:spPr/>
      <dgm:t>
        <a:bodyPr/>
        <a:lstStyle/>
        <a:p>
          <a:endParaRPr lang="en-US">
            <a:solidFill>
              <a:schemeClr val="tx1"/>
            </a:solidFill>
          </a:endParaRPr>
        </a:p>
      </dgm:t>
    </dgm:pt>
    <dgm:pt modelId="{65CA9BC5-F843-4A20-A60C-D9C2F4E738F6}" type="sibTrans" cxnId="{A35BDA95-58F4-47D3-A077-2B2AB47E121A}">
      <dgm:prSet/>
      <dgm:spPr/>
      <dgm:t>
        <a:bodyPr/>
        <a:lstStyle/>
        <a:p>
          <a:endParaRPr lang="en-US">
            <a:solidFill>
              <a:schemeClr val="tx1"/>
            </a:solidFill>
          </a:endParaRPr>
        </a:p>
      </dgm:t>
    </dgm:pt>
    <dgm:pt modelId="{110CE581-8223-4BD1-B17D-3C4FB3765B5B}">
      <dgm:prSet/>
      <dgm:spPr/>
      <dgm:t>
        <a:bodyPr/>
        <a:lstStyle/>
        <a:p>
          <a:r>
            <a:rPr lang="en-US">
              <a:solidFill>
                <a:schemeClr val="tx1"/>
              </a:solidFill>
            </a:rPr>
            <a:t>"Knowing your limits and setting boundaries"</a:t>
          </a:r>
        </a:p>
      </dgm:t>
    </dgm:pt>
    <dgm:pt modelId="{F3CC4E7F-0071-4D92-8179-230EA5657A8D}" type="parTrans" cxnId="{6D189FDC-A620-401D-A046-3D1B98DC13D7}">
      <dgm:prSet/>
      <dgm:spPr/>
      <dgm:t>
        <a:bodyPr/>
        <a:lstStyle/>
        <a:p>
          <a:endParaRPr lang="en-US">
            <a:solidFill>
              <a:schemeClr val="tx1"/>
            </a:solidFill>
          </a:endParaRPr>
        </a:p>
      </dgm:t>
    </dgm:pt>
    <dgm:pt modelId="{6DC0B76A-23EC-425C-9008-48FA779FCC1B}" type="sibTrans" cxnId="{6D189FDC-A620-401D-A046-3D1B98DC13D7}">
      <dgm:prSet/>
      <dgm:spPr/>
      <dgm:t>
        <a:bodyPr/>
        <a:lstStyle/>
        <a:p>
          <a:endParaRPr lang="en-US">
            <a:solidFill>
              <a:schemeClr val="tx1"/>
            </a:solidFill>
          </a:endParaRPr>
        </a:p>
      </dgm:t>
    </dgm:pt>
    <dgm:pt modelId="{2C856778-C7C5-44F2-8233-11B210A38FDA}">
      <dgm:prSet/>
      <dgm:spPr/>
      <dgm:t>
        <a:bodyPr/>
        <a:lstStyle/>
        <a:p>
          <a:r>
            <a:rPr lang="en-US">
              <a:solidFill>
                <a:schemeClr val="tx1"/>
              </a:solidFill>
            </a:rPr>
            <a:t>"Being able to do the things you love without limits"</a:t>
          </a:r>
        </a:p>
      </dgm:t>
    </dgm:pt>
    <dgm:pt modelId="{74FBBBB7-5C73-49A8-9C59-4951D4A3D9AE}" type="parTrans" cxnId="{D6E1DD8B-D3D5-472F-9469-355E4612B231}">
      <dgm:prSet/>
      <dgm:spPr/>
      <dgm:t>
        <a:bodyPr/>
        <a:lstStyle/>
        <a:p>
          <a:endParaRPr lang="en-US">
            <a:solidFill>
              <a:schemeClr val="tx1"/>
            </a:solidFill>
          </a:endParaRPr>
        </a:p>
      </dgm:t>
    </dgm:pt>
    <dgm:pt modelId="{984F451C-DD62-4EB3-9D47-B1936EF2978E}" type="sibTrans" cxnId="{D6E1DD8B-D3D5-472F-9469-355E4612B231}">
      <dgm:prSet/>
      <dgm:spPr/>
      <dgm:t>
        <a:bodyPr/>
        <a:lstStyle/>
        <a:p>
          <a:endParaRPr lang="en-US">
            <a:solidFill>
              <a:schemeClr val="tx1"/>
            </a:solidFill>
          </a:endParaRPr>
        </a:p>
      </dgm:t>
    </dgm:pt>
    <dgm:pt modelId="{587A0DA7-0709-47F2-B4BA-DA460CB3C1FA}" type="pres">
      <dgm:prSet presAssocID="{25C4EF15-4D70-47FB-BDC6-C33E7F27937E}" presName="diagram" presStyleCnt="0">
        <dgm:presLayoutVars>
          <dgm:dir/>
          <dgm:resizeHandles val="exact"/>
        </dgm:presLayoutVars>
      </dgm:prSet>
      <dgm:spPr/>
    </dgm:pt>
    <dgm:pt modelId="{55F4FA7A-2BA2-44B4-B6E6-DB9246390D6C}" type="pres">
      <dgm:prSet presAssocID="{FC13D22E-4F71-4401-8812-1E0E4DF6C602}" presName="node" presStyleLbl="node1" presStyleIdx="0" presStyleCnt="5">
        <dgm:presLayoutVars>
          <dgm:bulletEnabled val="1"/>
        </dgm:presLayoutVars>
      </dgm:prSet>
      <dgm:spPr/>
    </dgm:pt>
    <dgm:pt modelId="{5F221458-2A0A-424A-AB5B-26E9F59C4C0D}" type="pres">
      <dgm:prSet presAssocID="{42B9530E-3962-485D-99F7-177474725B48}" presName="sibTrans" presStyleCnt="0"/>
      <dgm:spPr/>
    </dgm:pt>
    <dgm:pt modelId="{2F4A2018-96A1-4476-AD7C-41D851D301BF}" type="pres">
      <dgm:prSet presAssocID="{E12A4FF9-6C7C-4B99-9513-18A4FB77C615}" presName="node" presStyleLbl="node1" presStyleIdx="1" presStyleCnt="5">
        <dgm:presLayoutVars>
          <dgm:bulletEnabled val="1"/>
        </dgm:presLayoutVars>
      </dgm:prSet>
      <dgm:spPr/>
    </dgm:pt>
    <dgm:pt modelId="{D19750E6-CC3E-4DE1-9B76-F573FE221E3A}" type="pres">
      <dgm:prSet presAssocID="{BE0E2D2F-E98E-4EF1-8727-FF73C27B5BEC}" presName="sibTrans" presStyleCnt="0"/>
      <dgm:spPr/>
    </dgm:pt>
    <dgm:pt modelId="{38D2B2CA-C83C-45D3-969E-C82011682869}" type="pres">
      <dgm:prSet presAssocID="{3ABD7976-8484-4E0B-8362-5BDD51E8F1DB}" presName="node" presStyleLbl="node1" presStyleIdx="2" presStyleCnt="5">
        <dgm:presLayoutVars>
          <dgm:bulletEnabled val="1"/>
        </dgm:presLayoutVars>
      </dgm:prSet>
      <dgm:spPr/>
    </dgm:pt>
    <dgm:pt modelId="{CDA520D6-79A8-4A01-BF22-EB5AF389CCC4}" type="pres">
      <dgm:prSet presAssocID="{65CA9BC5-F843-4A20-A60C-D9C2F4E738F6}" presName="sibTrans" presStyleCnt="0"/>
      <dgm:spPr/>
    </dgm:pt>
    <dgm:pt modelId="{2FBEACF8-166F-452B-95D2-94868F21ED07}" type="pres">
      <dgm:prSet presAssocID="{110CE581-8223-4BD1-B17D-3C4FB3765B5B}" presName="node" presStyleLbl="node1" presStyleIdx="3" presStyleCnt="5">
        <dgm:presLayoutVars>
          <dgm:bulletEnabled val="1"/>
        </dgm:presLayoutVars>
      </dgm:prSet>
      <dgm:spPr/>
    </dgm:pt>
    <dgm:pt modelId="{C38F0E80-4880-48F6-B303-54AA9A3B49AB}" type="pres">
      <dgm:prSet presAssocID="{6DC0B76A-23EC-425C-9008-48FA779FCC1B}" presName="sibTrans" presStyleCnt="0"/>
      <dgm:spPr/>
    </dgm:pt>
    <dgm:pt modelId="{47C7A490-8515-410B-A953-C04A6D505F4A}" type="pres">
      <dgm:prSet presAssocID="{2C856778-C7C5-44F2-8233-11B210A38FDA}" presName="node" presStyleLbl="node1" presStyleIdx="4" presStyleCnt="5">
        <dgm:presLayoutVars>
          <dgm:bulletEnabled val="1"/>
        </dgm:presLayoutVars>
      </dgm:prSet>
      <dgm:spPr/>
    </dgm:pt>
  </dgm:ptLst>
  <dgm:cxnLst>
    <dgm:cxn modelId="{9507F408-B79D-4F22-A7E5-FE0D91C1D74F}" type="presOf" srcId="{2C856778-C7C5-44F2-8233-11B210A38FDA}" destId="{47C7A490-8515-410B-A953-C04A6D505F4A}" srcOrd="0" destOrd="0" presId="urn:microsoft.com/office/officeart/2005/8/layout/default"/>
    <dgm:cxn modelId="{420CF310-20DB-42A0-9A79-BD2E2687003F}" srcId="{25C4EF15-4D70-47FB-BDC6-C33E7F27937E}" destId="{E12A4FF9-6C7C-4B99-9513-18A4FB77C615}" srcOrd="1" destOrd="0" parTransId="{8D50B678-EF14-4A98-B923-BD4A6698EC0D}" sibTransId="{BE0E2D2F-E98E-4EF1-8727-FF73C27B5BEC}"/>
    <dgm:cxn modelId="{D9A5CA3D-A740-4327-82AE-4060350F34FC}" srcId="{25C4EF15-4D70-47FB-BDC6-C33E7F27937E}" destId="{FC13D22E-4F71-4401-8812-1E0E4DF6C602}" srcOrd="0" destOrd="0" parTransId="{723E5C00-2C24-4FE2-9CE0-F987C662B2D6}" sibTransId="{42B9530E-3962-485D-99F7-177474725B48}"/>
    <dgm:cxn modelId="{61ABBB41-3E7E-4015-BBC2-56DF56202E3F}" type="presOf" srcId="{FC13D22E-4F71-4401-8812-1E0E4DF6C602}" destId="{55F4FA7A-2BA2-44B4-B6E6-DB9246390D6C}" srcOrd="0" destOrd="0" presId="urn:microsoft.com/office/officeart/2005/8/layout/default"/>
    <dgm:cxn modelId="{DE095A76-240F-4311-B91D-6278144C5EA5}" type="presOf" srcId="{E12A4FF9-6C7C-4B99-9513-18A4FB77C615}" destId="{2F4A2018-96A1-4476-AD7C-41D851D301BF}" srcOrd="0" destOrd="0" presId="urn:microsoft.com/office/officeart/2005/8/layout/default"/>
    <dgm:cxn modelId="{D6E1DD8B-D3D5-472F-9469-355E4612B231}" srcId="{25C4EF15-4D70-47FB-BDC6-C33E7F27937E}" destId="{2C856778-C7C5-44F2-8233-11B210A38FDA}" srcOrd="4" destOrd="0" parTransId="{74FBBBB7-5C73-49A8-9C59-4951D4A3D9AE}" sibTransId="{984F451C-DD62-4EB3-9D47-B1936EF2978E}"/>
    <dgm:cxn modelId="{A35BDA95-58F4-47D3-A077-2B2AB47E121A}" srcId="{25C4EF15-4D70-47FB-BDC6-C33E7F27937E}" destId="{3ABD7976-8484-4E0B-8362-5BDD51E8F1DB}" srcOrd="2" destOrd="0" parTransId="{2325CE29-2C94-45E2-AE00-AEDBC3D79068}" sibTransId="{65CA9BC5-F843-4A20-A60C-D9C2F4E738F6}"/>
    <dgm:cxn modelId="{182B74C2-E75A-4904-8DD4-188BC70E4707}" type="presOf" srcId="{3ABD7976-8484-4E0B-8362-5BDD51E8F1DB}" destId="{38D2B2CA-C83C-45D3-969E-C82011682869}" srcOrd="0" destOrd="0" presId="urn:microsoft.com/office/officeart/2005/8/layout/default"/>
    <dgm:cxn modelId="{78D9EDD9-942A-43E3-AEC1-B0155A7E9F59}" type="presOf" srcId="{110CE581-8223-4BD1-B17D-3C4FB3765B5B}" destId="{2FBEACF8-166F-452B-95D2-94868F21ED07}" srcOrd="0" destOrd="0" presId="urn:microsoft.com/office/officeart/2005/8/layout/default"/>
    <dgm:cxn modelId="{6D189FDC-A620-401D-A046-3D1B98DC13D7}" srcId="{25C4EF15-4D70-47FB-BDC6-C33E7F27937E}" destId="{110CE581-8223-4BD1-B17D-3C4FB3765B5B}" srcOrd="3" destOrd="0" parTransId="{F3CC4E7F-0071-4D92-8179-230EA5657A8D}" sibTransId="{6DC0B76A-23EC-425C-9008-48FA779FCC1B}"/>
    <dgm:cxn modelId="{1C303AE6-1E55-49D2-A5AD-3DB96CF6C42E}" type="presOf" srcId="{25C4EF15-4D70-47FB-BDC6-C33E7F27937E}" destId="{587A0DA7-0709-47F2-B4BA-DA460CB3C1FA}" srcOrd="0" destOrd="0" presId="urn:microsoft.com/office/officeart/2005/8/layout/default"/>
    <dgm:cxn modelId="{5E1224A8-157A-4535-AC12-F23D1F8F57B3}" type="presParOf" srcId="{587A0DA7-0709-47F2-B4BA-DA460CB3C1FA}" destId="{55F4FA7A-2BA2-44B4-B6E6-DB9246390D6C}" srcOrd="0" destOrd="0" presId="urn:microsoft.com/office/officeart/2005/8/layout/default"/>
    <dgm:cxn modelId="{B4FA8A01-A66A-4EF1-8D8D-A1BEB6C3F760}" type="presParOf" srcId="{587A0DA7-0709-47F2-B4BA-DA460CB3C1FA}" destId="{5F221458-2A0A-424A-AB5B-26E9F59C4C0D}" srcOrd="1" destOrd="0" presId="urn:microsoft.com/office/officeart/2005/8/layout/default"/>
    <dgm:cxn modelId="{1853A300-A0B9-4573-9E99-3741C6F3CA9A}" type="presParOf" srcId="{587A0DA7-0709-47F2-B4BA-DA460CB3C1FA}" destId="{2F4A2018-96A1-4476-AD7C-41D851D301BF}" srcOrd="2" destOrd="0" presId="urn:microsoft.com/office/officeart/2005/8/layout/default"/>
    <dgm:cxn modelId="{0B396F9D-7B2F-4644-9A93-64235BD01CA8}" type="presParOf" srcId="{587A0DA7-0709-47F2-B4BA-DA460CB3C1FA}" destId="{D19750E6-CC3E-4DE1-9B76-F573FE221E3A}" srcOrd="3" destOrd="0" presId="urn:microsoft.com/office/officeart/2005/8/layout/default"/>
    <dgm:cxn modelId="{1A71702D-F694-4DEB-B638-9BB3B34B21D6}" type="presParOf" srcId="{587A0DA7-0709-47F2-B4BA-DA460CB3C1FA}" destId="{38D2B2CA-C83C-45D3-969E-C82011682869}" srcOrd="4" destOrd="0" presId="urn:microsoft.com/office/officeart/2005/8/layout/default"/>
    <dgm:cxn modelId="{5656B85C-2E3C-4DD9-87DE-65AD743D794B}" type="presParOf" srcId="{587A0DA7-0709-47F2-B4BA-DA460CB3C1FA}" destId="{CDA520D6-79A8-4A01-BF22-EB5AF389CCC4}" srcOrd="5" destOrd="0" presId="urn:microsoft.com/office/officeart/2005/8/layout/default"/>
    <dgm:cxn modelId="{3B7A1C8F-C94D-4D86-B9E3-B6BD82EE6009}" type="presParOf" srcId="{587A0DA7-0709-47F2-B4BA-DA460CB3C1FA}" destId="{2FBEACF8-166F-452B-95D2-94868F21ED07}" srcOrd="6" destOrd="0" presId="urn:microsoft.com/office/officeart/2005/8/layout/default"/>
    <dgm:cxn modelId="{3792AFE0-F205-4FA1-A464-D100A3CDA5D8}" type="presParOf" srcId="{587A0DA7-0709-47F2-B4BA-DA460CB3C1FA}" destId="{C38F0E80-4880-48F6-B303-54AA9A3B49AB}" srcOrd="7" destOrd="0" presId="urn:microsoft.com/office/officeart/2005/8/layout/default"/>
    <dgm:cxn modelId="{0C16B299-B94F-4452-BDC6-C7A70540B8CE}" type="presParOf" srcId="{587A0DA7-0709-47F2-B4BA-DA460CB3C1FA}" destId="{47C7A490-8515-410B-A953-C04A6D505F4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47A5CA-E76A-41E1-8CE1-BF32AFB08BE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369219F-5C5B-4D52-8A8E-BF1E5294B11F}">
      <dgm:prSet/>
      <dgm:spPr/>
      <dgm:t>
        <a:bodyPr/>
        <a:lstStyle/>
        <a:p>
          <a:r>
            <a:rPr lang="en-US">
              <a:solidFill>
                <a:schemeClr val="tx1"/>
              </a:solidFill>
            </a:rPr>
            <a:t>"Actions repeated consistently"</a:t>
          </a:r>
        </a:p>
      </dgm:t>
    </dgm:pt>
    <dgm:pt modelId="{E7E9DB43-CD1C-4CB8-9B79-9F8A13A05D8B}" type="parTrans" cxnId="{DDB11C35-1870-4E92-A860-30F43FEB4D48}">
      <dgm:prSet/>
      <dgm:spPr/>
      <dgm:t>
        <a:bodyPr/>
        <a:lstStyle/>
        <a:p>
          <a:endParaRPr lang="en-US"/>
        </a:p>
      </dgm:t>
    </dgm:pt>
    <dgm:pt modelId="{14D8AC5A-2398-4B3E-A7BD-8A54D090B64C}" type="sibTrans" cxnId="{DDB11C35-1870-4E92-A860-30F43FEB4D48}">
      <dgm:prSet/>
      <dgm:spPr/>
      <dgm:t>
        <a:bodyPr/>
        <a:lstStyle/>
        <a:p>
          <a:endParaRPr lang="en-US"/>
        </a:p>
      </dgm:t>
    </dgm:pt>
    <dgm:pt modelId="{7F2E1A8F-267F-4AA8-A27A-7970C6545FF5}">
      <dgm:prSet/>
      <dgm:spPr/>
      <dgm:t>
        <a:bodyPr/>
        <a:lstStyle/>
        <a:p>
          <a:r>
            <a:rPr lang="en-US">
              <a:solidFill>
                <a:schemeClr val="tx1"/>
              </a:solidFill>
            </a:rPr>
            <a:t>"When you do something without really thinking about it"</a:t>
          </a:r>
        </a:p>
      </dgm:t>
    </dgm:pt>
    <dgm:pt modelId="{B7CC2748-30D3-49AE-8E10-1D2E1805B17C}" type="parTrans" cxnId="{B2FA16EF-16C0-4785-9BFA-98A823122326}">
      <dgm:prSet/>
      <dgm:spPr/>
      <dgm:t>
        <a:bodyPr/>
        <a:lstStyle/>
        <a:p>
          <a:endParaRPr lang="en-US"/>
        </a:p>
      </dgm:t>
    </dgm:pt>
    <dgm:pt modelId="{4F364607-71A9-44BA-821E-9A922222C4FB}" type="sibTrans" cxnId="{B2FA16EF-16C0-4785-9BFA-98A823122326}">
      <dgm:prSet/>
      <dgm:spPr/>
      <dgm:t>
        <a:bodyPr/>
        <a:lstStyle/>
        <a:p>
          <a:endParaRPr lang="en-US"/>
        </a:p>
      </dgm:t>
    </dgm:pt>
    <dgm:pt modelId="{92ED1E39-EDD0-4CAB-9D80-23141128F5E9}">
      <dgm:prSet/>
      <dgm:spPr/>
      <dgm:t>
        <a:bodyPr/>
        <a:lstStyle/>
        <a:p>
          <a:r>
            <a:rPr lang="en-US">
              <a:solidFill>
                <a:schemeClr val="tx1"/>
              </a:solidFill>
            </a:rPr>
            <a:t>Unhealthy habits: "things that [negatively] affect your health"</a:t>
          </a:r>
        </a:p>
      </dgm:t>
    </dgm:pt>
    <dgm:pt modelId="{AB0D0C16-98ED-405D-89D2-EA6876DF21C5}" type="parTrans" cxnId="{3050754E-6B02-4188-AA08-846F05F65909}">
      <dgm:prSet/>
      <dgm:spPr/>
      <dgm:t>
        <a:bodyPr/>
        <a:lstStyle/>
        <a:p>
          <a:endParaRPr lang="en-US"/>
        </a:p>
      </dgm:t>
    </dgm:pt>
    <dgm:pt modelId="{E9F5D1CE-6EFA-4F97-BFD3-B3A21890D992}" type="sibTrans" cxnId="{3050754E-6B02-4188-AA08-846F05F65909}">
      <dgm:prSet/>
      <dgm:spPr/>
      <dgm:t>
        <a:bodyPr/>
        <a:lstStyle/>
        <a:p>
          <a:endParaRPr lang="en-US"/>
        </a:p>
      </dgm:t>
    </dgm:pt>
    <dgm:pt modelId="{56C06FA1-0FF4-402E-94B6-E978C55C5BC3}">
      <dgm:prSet/>
      <dgm:spPr/>
      <dgm:t>
        <a:bodyPr/>
        <a:lstStyle/>
        <a:p>
          <a:r>
            <a:rPr lang="en-US">
              <a:solidFill>
                <a:schemeClr val="tx1"/>
              </a:solidFill>
            </a:rPr>
            <a:t>Healthy habits: "things that help your health"</a:t>
          </a:r>
        </a:p>
      </dgm:t>
    </dgm:pt>
    <dgm:pt modelId="{D6DFAE3F-5348-4FB9-AF80-6ADEF766DF38}" type="parTrans" cxnId="{4A50EC03-6A5E-4611-B9F4-526F24654770}">
      <dgm:prSet/>
      <dgm:spPr/>
      <dgm:t>
        <a:bodyPr/>
        <a:lstStyle/>
        <a:p>
          <a:endParaRPr lang="en-US"/>
        </a:p>
      </dgm:t>
    </dgm:pt>
    <dgm:pt modelId="{B4C413C8-86D9-4E74-AE3B-127623FCE5D2}" type="sibTrans" cxnId="{4A50EC03-6A5E-4611-B9F4-526F24654770}">
      <dgm:prSet/>
      <dgm:spPr/>
      <dgm:t>
        <a:bodyPr/>
        <a:lstStyle/>
        <a:p>
          <a:endParaRPr lang="en-US"/>
        </a:p>
      </dgm:t>
    </dgm:pt>
    <dgm:pt modelId="{33CDED70-7934-43EF-B417-1441CBACE15A}" type="pres">
      <dgm:prSet presAssocID="{0547A5CA-E76A-41E1-8CE1-BF32AFB08BE2}" presName="linear" presStyleCnt="0">
        <dgm:presLayoutVars>
          <dgm:animLvl val="lvl"/>
          <dgm:resizeHandles val="exact"/>
        </dgm:presLayoutVars>
      </dgm:prSet>
      <dgm:spPr/>
    </dgm:pt>
    <dgm:pt modelId="{70A77403-0778-4005-B874-AA1FBF444B00}" type="pres">
      <dgm:prSet presAssocID="{9369219F-5C5B-4D52-8A8E-BF1E5294B11F}" presName="parentText" presStyleLbl="node1" presStyleIdx="0" presStyleCnt="4">
        <dgm:presLayoutVars>
          <dgm:chMax val="0"/>
          <dgm:bulletEnabled val="1"/>
        </dgm:presLayoutVars>
      </dgm:prSet>
      <dgm:spPr/>
    </dgm:pt>
    <dgm:pt modelId="{1F8EEB5C-BB9A-498B-BB32-A88205B355F8}" type="pres">
      <dgm:prSet presAssocID="{14D8AC5A-2398-4B3E-A7BD-8A54D090B64C}" presName="spacer" presStyleCnt="0"/>
      <dgm:spPr/>
    </dgm:pt>
    <dgm:pt modelId="{560D4879-0E9F-45A6-85EA-EE6DC40081C6}" type="pres">
      <dgm:prSet presAssocID="{7F2E1A8F-267F-4AA8-A27A-7970C6545FF5}" presName="parentText" presStyleLbl="node1" presStyleIdx="1" presStyleCnt="4">
        <dgm:presLayoutVars>
          <dgm:chMax val="0"/>
          <dgm:bulletEnabled val="1"/>
        </dgm:presLayoutVars>
      </dgm:prSet>
      <dgm:spPr/>
    </dgm:pt>
    <dgm:pt modelId="{AA413BC8-7814-4810-897F-C48BECE0A9DF}" type="pres">
      <dgm:prSet presAssocID="{4F364607-71A9-44BA-821E-9A922222C4FB}" presName="spacer" presStyleCnt="0"/>
      <dgm:spPr/>
    </dgm:pt>
    <dgm:pt modelId="{11875FAA-DFDA-4384-B82E-9634A646A710}" type="pres">
      <dgm:prSet presAssocID="{92ED1E39-EDD0-4CAB-9D80-23141128F5E9}" presName="parentText" presStyleLbl="node1" presStyleIdx="2" presStyleCnt="4">
        <dgm:presLayoutVars>
          <dgm:chMax val="0"/>
          <dgm:bulletEnabled val="1"/>
        </dgm:presLayoutVars>
      </dgm:prSet>
      <dgm:spPr/>
    </dgm:pt>
    <dgm:pt modelId="{130FDEDC-58D5-470B-AA7C-0A82E2A6CEE5}" type="pres">
      <dgm:prSet presAssocID="{E9F5D1CE-6EFA-4F97-BFD3-B3A21890D992}" presName="spacer" presStyleCnt="0"/>
      <dgm:spPr/>
    </dgm:pt>
    <dgm:pt modelId="{3B4073AA-7A6E-4839-A292-3EC42B7C090F}" type="pres">
      <dgm:prSet presAssocID="{56C06FA1-0FF4-402E-94B6-E978C55C5BC3}" presName="parentText" presStyleLbl="node1" presStyleIdx="3" presStyleCnt="4">
        <dgm:presLayoutVars>
          <dgm:chMax val="0"/>
          <dgm:bulletEnabled val="1"/>
        </dgm:presLayoutVars>
      </dgm:prSet>
      <dgm:spPr/>
    </dgm:pt>
  </dgm:ptLst>
  <dgm:cxnLst>
    <dgm:cxn modelId="{4A50EC03-6A5E-4611-B9F4-526F24654770}" srcId="{0547A5CA-E76A-41E1-8CE1-BF32AFB08BE2}" destId="{56C06FA1-0FF4-402E-94B6-E978C55C5BC3}" srcOrd="3" destOrd="0" parTransId="{D6DFAE3F-5348-4FB9-AF80-6ADEF766DF38}" sibTransId="{B4C413C8-86D9-4E74-AE3B-127623FCE5D2}"/>
    <dgm:cxn modelId="{DDB11C35-1870-4E92-A860-30F43FEB4D48}" srcId="{0547A5CA-E76A-41E1-8CE1-BF32AFB08BE2}" destId="{9369219F-5C5B-4D52-8A8E-BF1E5294B11F}" srcOrd="0" destOrd="0" parTransId="{E7E9DB43-CD1C-4CB8-9B79-9F8A13A05D8B}" sibTransId="{14D8AC5A-2398-4B3E-A7BD-8A54D090B64C}"/>
    <dgm:cxn modelId="{1240F23F-7811-4594-928D-37C5DD720B8F}" type="presOf" srcId="{92ED1E39-EDD0-4CAB-9D80-23141128F5E9}" destId="{11875FAA-DFDA-4384-B82E-9634A646A710}" srcOrd="0" destOrd="0" presId="urn:microsoft.com/office/officeart/2005/8/layout/vList2"/>
    <dgm:cxn modelId="{06C40261-CD80-495D-84D8-33FF1E7AA66E}" type="presOf" srcId="{7F2E1A8F-267F-4AA8-A27A-7970C6545FF5}" destId="{560D4879-0E9F-45A6-85EA-EE6DC40081C6}" srcOrd="0" destOrd="0" presId="urn:microsoft.com/office/officeart/2005/8/layout/vList2"/>
    <dgm:cxn modelId="{0860E14B-B2B2-4397-87D9-176AD644AD45}" type="presOf" srcId="{9369219F-5C5B-4D52-8A8E-BF1E5294B11F}" destId="{70A77403-0778-4005-B874-AA1FBF444B00}" srcOrd="0" destOrd="0" presId="urn:microsoft.com/office/officeart/2005/8/layout/vList2"/>
    <dgm:cxn modelId="{3050754E-6B02-4188-AA08-846F05F65909}" srcId="{0547A5CA-E76A-41E1-8CE1-BF32AFB08BE2}" destId="{92ED1E39-EDD0-4CAB-9D80-23141128F5E9}" srcOrd="2" destOrd="0" parTransId="{AB0D0C16-98ED-405D-89D2-EA6876DF21C5}" sibTransId="{E9F5D1CE-6EFA-4F97-BFD3-B3A21890D992}"/>
    <dgm:cxn modelId="{F525A4AE-2B1E-4D15-BD60-C8D57AE02485}" type="presOf" srcId="{0547A5CA-E76A-41E1-8CE1-BF32AFB08BE2}" destId="{33CDED70-7934-43EF-B417-1441CBACE15A}" srcOrd="0" destOrd="0" presId="urn:microsoft.com/office/officeart/2005/8/layout/vList2"/>
    <dgm:cxn modelId="{FB8255D5-EF62-434F-985C-6558B92601D5}" type="presOf" srcId="{56C06FA1-0FF4-402E-94B6-E978C55C5BC3}" destId="{3B4073AA-7A6E-4839-A292-3EC42B7C090F}" srcOrd="0" destOrd="0" presId="urn:microsoft.com/office/officeart/2005/8/layout/vList2"/>
    <dgm:cxn modelId="{B2FA16EF-16C0-4785-9BFA-98A823122326}" srcId="{0547A5CA-E76A-41E1-8CE1-BF32AFB08BE2}" destId="{7F2E1A8F-267F-4AA8-A27A-7970C6545FF5}" srcOrd="1" destOrd="0" parTransId="{B7CC2748-30D3-49AE-8E10-1D2E1805B17C}" sibTransId="{4F364607-71A9-44BA-821E-9A922222C4FB}"/>
    <dgm:cxn modelId="{4BA9ECFF-01E4-409A-804E-F319653AF62A}" type="presParOf" srcId="{33CDED70-7934-43EF-B417-1441CBACE15A}" destId="{70A77403-0778-4005-B874-AA1FBF444B00}" srcOrd="0" destOrd="0" presId="urn:microsoft.com/office/officeart/2005/8/layout/vList2"/>
    <dgm:cxn modelId="{39CE83E2-DF6A-413B-80E2-9C75A834A2A5}" type="presParOf" srcId="{33CDED70-7934-43EF-B417-1441CBACE15A}" destId="{1F8EEB5C-BB9A-498B-BB32-A88205B355F8}" srcOrd="1" destOrd="0" presId="urn:microsoft.com/office/officeart/2005/8/layout/vList2"/>
    <dgm:cxn modelId="{DA2CE157-97EA-421C-897A-4BAA9E6F7A47}" type="presParOf" srcId="{33CDED70-7934-43EF-B417-1441CBACE15A}" destId="{560D4879-0E9F-45A6-85EA-EE6DC40081C6}" srcOrd="2" destOrd="0" presId="urn:microsoft.com/office/officeart/2005/8/layout/vList2"/>
    <dgm:cxn modelId="{79B84749-5F09-4D10-8CB3-47BEA3EB30F2}" type="presParOf" srcId="{33CDED70-7934-43EF-B417-1441CBACE15A}" destId="{AA413BC8-7814-4810-897F-C48BECE0A9DF}" srcOrd="3" destOrd="0" presId="urn:microsoft.com/office/officeart/2005/8/layout/vList2"/>
    <dgm:cxn modelId="{F0AE1466-7605-4471-B813-484627846C85}" type="presParOf" srcId="{33CDED70-7934-43EF-B417-1441CBACE15A}" destId="{11875FAA-DFDA-4384-B82E-9634A646A710}" srcOrd="4" destOrd="0" presId="urn:microsoft.com/office/officeart/2005/8/layout/vList2"/>
    <dgm:cxn modelId="{82C2A559-1B08-4D5A-975E-E747DEBB972B}" type="presParOf" srcId="{33CDED70-7934-43EF-B417-1441CBACE15A}" destId="{130FDEDC-58D5-470B-AA7C-0A82E2A6CEE5}" srcOrd="5" destOrd="0" presId="urn:microsoft.com/office/officeart/2005/8/layout/vList2"/>
    <dgm:cxn modelId="{638A824C-960C-414A-BD99-97D9FE3902A5}" type="presParOf" srcId="{33CDED70-7934-43EF-B417-1441CBACE15A}" destId="{3B4073AA-7A6E-4839-A292-3EC42B7C090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4A3552-8AEA-407A-B4DD-9BD939692AB2}" type="doc">
      <dgm:prSet loTypeId="urn:microsoft.com/office/officeart/2018/2/layout/IconVerticalSolidList" loCatId="icon" qsTypeId="urn:microsoft.com/office/officeart/2005/8/quickstyle/simple2" qsCatId="simple" csTypeId="urn:microsoft.com/office/officeart/2005/8/colors/accent1_2" csCatId="accent1" phldr="1"/>
      <dgm:spPr/>
      <dgm:t>
        <a:bodyPr/>
        <a:lstStyle/>
        <a:p>
          <a:endParaRPr lang="en-US"/>
        </a:p>
      </dgm:t>
    </dgm:pt>
    <dgm:pt modelId="{B545165A-D59D-4AF1-A592-DB9FA6C70E48}">
      <dgm:prSet/>
      <dgm:spPr/>
      <dgm:t>
        <a:bodyPr/>
        <a:lstStyle/>
        <a:p>
          <a:pPr>
            <a:lnSpc>
              <a:spcPct val="100000"/>
            </a:lnSpc>
          </a:pPr>
          <a:r>
            <a:rPr lang="en-US"/>
            <a:t>“so people don’t have more bad thoughts than good thoughts” </a:t>
          </a:r>
        </a:p>
      </dgm:t>
    </dgm:pt>
    <dgm:pt modelId="{A5FB1E02-6C76-41A4-9F8C-AE3FAC171182}" type="parTrans" cxnId="{16403546-E7BE-4B22-880B-3280A6D105F8}">
      <dgm:prSet/>
      <dgm:spPr/>
      <dgm:t>
        <a:bodyPr/>
        <a:lstStyle/>
        <a:p>
          <a:endParaRPr lang="en-US"/>
        </a:p>
      </dgm:t>
    </dgm:pt>
    <dgm:pt modelId="{FA0E1A50-A2FC-40C6-A70F-3F94CA8683AD}" type="sibTrans" cxnId="{16403546-E7BE-4B22-880B-3280A6D105F8}">
      <dgm:prSet/>
      <dgm:spPr/>
      <dgm:t>
        <a:bodyPr/>
        <a:lstStyle/>
        <a:p>
          <a:endParaRPr lang="en-US"/>
        </a:p>
      </dgm:t>
    </dgm:pt>
    <dgm:pt modelId="{38EBEDB1-ED72-40D6-B990-9D09579BAAF3}">
      <dgm:prSet/>
      <dgm:spPr/>
      <dgm:t>
        <a:bodyPr/>
        <a:lstStyle/>
        <a:p>
          <a:pPr>
            <a:lnSpc>
              <a:spcPct val="100000"/>
            </a:lnSpc>
          </a:pPr>
          <a:r>
            <a:rPr lang="en-US"/>
            <a:t>“it keeps people going” </a:t>
          </a:r>
        </a:p>
      </dgm:t>
    </dgm:pt>
    <dgm:pt modelId="{50DB5916-F30D-4401-810E-95ADB92EAA7F}" type="parTrans" cxnId="{8FF35B96-3360-40D7-876B-25E78BE4B4AC}">
      <dgm:prSet/>
      <dgm:spPr/>
      <dgm:t>
        <a:bodyPr/>
        <a:lstStyle/>
        <a:p>
          <a:endParaRPr lang="en-US"/>
        </a:p>
      </dgm:t>
    </dgm:pt>
    <dgm:pt modelId="{0C95F139-6B63-4C31-A1A9-DF57ADD93531}" type="sibTrans" cxnId="{8FF35B96-3360-40D7-876B-25E78BE4B4AC}">
      <dgm:prSet/>
      <dgm:spPr/>
      <dgm:t>
        <a:bodyPr/>
        <a:lstStyle/>
        <a:p>
          <a:endParaRPr lang="en-US"/>
        </a:p>
      </dgm:t>
    </dgm:pt>
    <dgm:pt modelId="{6591C833-64E7-4448-A6A5-9E2B32E03E78}">
      <dgm:prSet/>
      <dgm:spPr/>
      <dgm:t>
        <a:bodyPr/>
        <a:lstStyle/>
        <a:p>
          <a:pPr>
            <a:lnSpc>
              <a:spcPct val="100000"/>
            </a:lnSpc>
          </a:pPr>
          <a:r>
            <a:rPr lang="en-US"/>
            <a:t>“motivates people around you” </a:t>
          </a:r>
        </a:p>
      </dgm:t>
    </dgm:pt>
    <dgm:pt modelId="{45A4E806-487B-40F6-A643-60862DEACB2C}" type="parTrans" cxnId="{88E28C8A-47E0-4583-AA73-F63AB0FE397D}">
      <dgm:prSet/>
      <dgm:spPr/>
      <dgm:t>
        <a:bodyPr/>
        <a:lstStyle/>
        <a:p>
          <a:endParaRPr lang="en-US"/>
        </a:p>
      </dgm:t>
    </dgm:pt>
    <dgm:pt modelId="{D8C5B6FD-1494-41DA-AAC4-B30DA0095A0C}" type="sibTrans" cxnId="{88E28C8A-47E0-4583-AA73-F63AB0FE397D}">
      <dgm:prSet/>
      <dgm:spPr/>
      <dgm:t>
        <a:bodyPr/>
        <a:lstStyle/>
        <a:p>
          <a:endParaRPr lang="en-US"/>
        </a:p>
      </dgm:t>
    </dgm:pt>
    <dgm:pt modelId="{36A22A3D-6E66-4096-99CE-06709C6AAB55}">
      <dgm:prSet/>
      <dgm:spPr/>
      <dgm:t>
        <a:bodyPr/>
        <a:lstStyle/>
        <a:p>
          <a:pPr>
            <a:lnSpc>
              <a:spcPct val="100000"/>
            </a:lnSpc>
          </a:pPr>
          <a:r>
            <a:rPr lang="en-US"/>
            <a:t>“it gives people confidence and good mental health” </a:t>
          </a:r>
        </a:p>
      </dgm:t>
    </dgm:pt>
    <dgm:pt modelId="{EF70F450-344E-47C4-8E92-34129B0E9BA4}" type="parTrans" cxnId="{C6BBC005-A7A9-4E3F-8D86-DE0D1460F3E7}">
      <dgm:prSet/>
      <dgm:spPr/>
      <dgm:t>
        <a:bodyPr/>
        <a:lstStyle/>
        <a:p>
          <a:endParaRPr lang="en-US"/>
        </a:p>
      </dgm:t>
    </dgm:pt>
    <dgm:pt modelId="{2F0B2EF1-F45E-4C54-B920-C2729BD6FA24}" type="sibTrans" cxnId="{C6BBC005-A7A9-4E3F-8D86-DE0D1460F3E7}">
      <dgm:prSet/>
      <dgm:spPr/>
      <dgm:t>
        <a:bodyPr/>
        <a:lstStyle/>
        <a:p>
          <a:endParaRPr lang="en-US"/>
        </a:p>
      </dgm:t>
    </dgm:pt>
    <dgm:pt modelId="{574C1B2A-B44F-4758-B6A2-4E1CAB4E24E6}" type="pres">
      <dgm:prSet presAssocID="{9A4A3552-8AEA-407A-B4DD-9BD939692AB2}" presName="root" presStyleCnt="0">
        <dgm:presLayoutVars>
          <dgm:dir/>
          <dgm:resizeHandles val="exact"/>
        </dgm:presLayoutVars>
      </dgm:prSet>
      <dgm:spPr/>
    </dgm:pt>
    <dgm:pt modelId="{5B40D15C-D72E-4844-85B1-43CCC3AF18F5}" type="pres">
      <dgm:prSet presAssocID="{B545165A-D59D-4AF1-A592-DB9FA6C70E48}" presName="compNode" presStyleCnt="0"/>
      <dgm:spPr/>
    </dgm:pt>
    <dgm:pt modelId="{F1B9AA2F-0DCA-470B-84B6-C4561D8D3ADA}" type="pres">
      <dgm:prSet presAssocID="{B545165A-D59D-4AF1-A592-DB9FA6C70E48}" presName="bgRect" presStyleLbl="bgShp" presStyleIdx="0" presStyleCnt="4"/>
      <dgm:spPr/>
    </dgm:pt>
    <dgm:pt modelId="{0E54ACE1-5F4F-40D1-9F0F-76EC3963EF43}" type="pres">
      <dgm:prSet presAssocID="{B545165A-D59D-4AF1-A592-DB9FA6C70E48}" presName="iconRect" presStyleLbl="node1" presStyleIdx="0" presStyleCnt="4" custScaleX="153174" custScaleY="15021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Brainstorm"/>
        </a:ext>
      </dgm:extLst>
    </dgm:pt>
    <dgm:pt modelId="{D697FA2B-6591-4149-8F6D-D0E2821FAA99}" type="pres">
      <dgm:prSet presAssocID="{B545165A-D59D-4AF1-A592-DB9FA6C70E48}" presName="spaceRect" presStyleCnt="0"/>
      <dgm:spPr/>
    </dgm:pt>
    <dgm:pt modelId="{3E6441AA-4746-487C-9124-2A7EF761CE40}" type="pres">
      <dgm:prSet presAssocID="{B545165A-D59D-4AF1-A592-DB9FA6C70E48}" presName="parTx" presStyleLbl="revTx" presStyleIdx="0" presStyleCnt="4">
        <dgm:presLayoutVars>
          <dgm:chMax val="0"/>
          <dgm:chPref val="0"/>
        </dgm:presLayoutVars>
      </dgm:prSet>
      <dgm:spPr/>
    </dgm:pt>
    <dgm:pt modelId="{3A035969-C75F-471F-AAE7-EA1B0CD0B7AC}" type="pres">
      <dgm:prSet presAssocID="{FA0E1A50-A2FC-40C6-A70F-3F94CA8683AD}" presName="sibTrans" presStyleCnt="0"/>
      <dgm:spPr/>
    </dgm:pt>
    <dgm:pt modelId="{4FAD329E-3402-461A-9EB5-3B65E1AA0DD0}" type="pres">
      <dgm:prSet presAssocID="{38EBEDB1-ED72-40D6-B990-9D09579BAAF3}" presName="compNode" presStyleCnt="0"/>
      <dgm:spPr/>
    </dgm:pt>
    <dgm:pt modelId="{34C8027F-1F42-407E-9C37-C766FAB4D033}" type="pres">
      <dgm:prSet presAssocID="{38EBEDB1-ED72-40D6-B990-9D09579BAAF3}" presName="bgRect" presStyleLbl="bgShp" presStyleIdx="1" presStyleCnt="4"/>
      <dgm:spPr/>
    </dgm:pt>
    <dgm:pt modelId="{8D3881A8-3ED3-41E8-AB75-C208DCAF7B3F}" type="pres">
      <dgm:prSet presAssocID="{38EBEDB1-ED72-40D6-B990-9D09579BAAF3}" presName="iconRect" presStyleLbl="node1" presStyleIdx="1" presStyleCnt="4" custScaleX="198353" custScaleY="15715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ers"/>
        </a:ext>
      </dgm:extLst>
    </dgm:pt>
    <dgm:pt modelId="{7532530A-F0C6-4BB2-9EA8-69C305D91B8D}" type="pres">
      <dgm:prSet presAssocID="{38EBEDB1-ED72-40D6-B990-9D09579BAAF3}" presName="spaceRect" presStyleCnt="0"/>
      <dgm:spPr/>
    </dgm:pt>
    <dgm:pt modelId="{BBB24F07-3D6F-46B6-9699-D6AB7A00139F}" type="pres">
      <dgm:prSet presAssocID="{38EBEDB1-ED72-40D6-B990-9D09579BAAF3}" presName="parTx" presStyleLbl="revTx" presStyleIdx="1" presStyleCnt="4">
        <dgm:presLayoutVars>
          <dgm:chMax val="0"/>
          <dgm:chPref val="0"/>
        </dgm:presLayoutVars>
      </dgm:prSet>
      <dgm:spPr/>
    </dgm:pt>
    <dgm:pt modelId="{749B6BCD-C46F-49E4-B399-B77DA0024DC0}" type="pres">
      <dgm:prSet presAssocID="{0C95F139-6B63-4C31-A1A9-DF57ADD93531}" presName="sibTrans" presStyleCnt="0"/>
      <dgm:spPr/>
    </dgm:pt>
    <dgm:pt modelId="{FCC4D48A-FAE5-493A-82CE-DF2454F7D626}" type="pres">
      <dgm:prSet presAssocID="{6591C833-64E7-4448-A6A5-9E2B32E03E78}" presName="compNode" presStyleCnt="0"/>
      <dgm:spPr/>
    </dgm:pt>
    <dgm:pt modelId="{32965D87-A789-4BF5-895F-C7DE9D1FFEF2}" type="pres">
      <dgm:prSet presAssocID="{6591C833-64E7-4448-A6A5-9E2B32E03E78}" presName="bgRect" presStyleLbl="bgShp" presStyleIdx="2" presStyleCnt="4"/>
      <dgm:spPr/>
    </dgm:pt>
    <dgm:pt modelId="{6BD94E03-77A0-43B1-9A5D-733B140F49EC}" type="pres">
      <dgm:prSet presAssocID="{6591C833-64E7-4448-A6A5-9E2B32E03E78}" presName="iconRect" presStyleLbl="node1" presStyleIdx="2" presStyleCnt="4" custScaleX="254087" custScaleY="25104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Success"/>
        </a:ext>
      </dgm:extLst>
    </dgm:pt>
    <dgm:pt modelId="{2B4CEA94-3C96-4B6F-8CFE-93D3EABCB00B}" type="pres">
      <dgm:prSet presAssocID="{6591C833-64E7-4448-A6A5-9E2B32E03E78}" presName="spaceRect" presStyleCnt="0"/>
      <dgm:spPr/>
    </dgm:pt>
    <dgm:pt modelId="{90D842ED-508D-4EFF-8B75-B96BD7432DDB}" type="pres">
      <dgm:prSet presAssocID="{6591C833-64E7-4448-A6A5-9E2B32E03E78}" presName="parTx" presStyleLbl="revTx" presStyleIdx="2" presStyleCnt="4">
        <dgm:presLayoutVars>
          <dgm:chMax val="0"/>
          <dgm:chPref val="0"/>
        </dgm:presLayoutVars>
      </dgm:prSet>
      <dgm:spPr/>
    </dgm:pt>
    <dgm:pt modelId="{FBD83E54-6936-429E-9BBD-2EE4B46676F8}" type="pres">
      <dgm:prSet presAssocID="{D8C5B6FD-1494-41DA-AAC4-B30DA0095A0C}" presName="sibTrans" presStyleCnt="0"/>
      <dgm:spPr/>
    </dgm:pt>
    <dgm:pt modelId="{BFE922F6-3EB9-4551-A5FF-28B17EC3A978}" type="pres">
      <dgm:prSet presAssocID="{36A22A3D-6E66-4096-99CE-06709C6AAB55}" presName="compNode" presStyleCnt="0"/>
      <dgm:spPr/>
    </dgm:pt>
    <dgm:pt modelId="{79FF9F78-89FF-4C8D-AAB5-8517AAE67601}" type="pres">
      <dgm:prSet presAssocID="{36A22A3D-6E66-4096-99CE-06709C6AAB55}" presName="bgRect" presStyleLbl="bgShp" presStyleIdx="3" presStyleCnt="4"/>
      <dgm:spPr/>
    </dgm:pt>
    <dgm:pt modelId="{6562DB08-3738-43B0-BA34-D9D98AB64B5C}" type="pres">
      <dgm:prSet presAssocID="{36A22A3D-6E66-4096-99CE-06709C6AAB55}" presName="iconRect" presStyleLbl="node1" presStyleIdx="3" presStyleCnt="4" custScaleX="215352" custScaleY="22775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tor"/>
        </a:ext>
      </dgm:extLst>
    </dgm:pt>
    <dgm:pt modelId="{DE80B34F-A3D4-48CC-8BB3-EC47BB804BF1}" type="pres">
      <dgm:prSet presAssocID="{36A22A3D-6E66-4096-99CE-06709C6AAB55}" presName="spaceRect" presStyleCnt="0"/>
      <dgm:spPr/>
    </dgm:pt>
    <dgm:pt modelId="{D60631A0-E952-44AA-AA26-0C699EDB593D}" type="pres">
      <dgm:prSet presAssocID="{36A22A3D-6E66-4096-99CE-06709C6AAB55}" presName="parTx" presStyleLbl="revTx" presStyleIdx="3" presStyleCnt="4">
        <dgm:presLayoutVars>
          <dgm:chMax val="0"/>
          <dgm:chPref val="0"/>
        </dgm:presLayoutVars>
      </dgm:prSet>
      <dgm:spPr/>
    </dgm:pt>
  </dgm:ptLst>
  <dgm:cxnLst>
    <dgm:cxn modelId="{C6BBC005-A7A9-4E3F-8D86-DE0D1460F3E7}" srcId="{9A4A3552-8AEA-407A-B4DD-9BD939692AB2}" destId="{36A22A3D-6E66-4096-99CE-06709C6AAB55}" srcOrd="3" destOrd="0" parTransId="{EF70F450-344E-47C4-8E92-34129B0E9BA4}" sibTransId="{2F0B2EF1-F45E-4C54-B920-C2729BD6FA24}"/>
    <dgm:cxn modelId="{184E8D61-B28A-4028-8DF5-FB601F7F8131}" type="presOf" srcId="{B545165A-D59D-4AF1-A592-DB9FA6C70E48}" destId="{3E6441AA-4746-487C-9124-2A7EF761CE40}" srcOrd="0" destOrd="0" presId="urn:microsoft.com/office/officeart/2018/2/layout/IconVerticalSolidList"/>
    <dgm:cxn modelId="{CA53ED44-5803-4416-AA47-F25603EAB8A3}" type="presOf" srcId="{9A4A3552-8AEA-407A-B4DD-9BD939692AB2}" destId="{574C1B2A-B44F-4758-B6A2-4E1CAB4E24E6}" srcOrd="0" destOrd="0" presId="urn:microsoft.com/office/officeart/2018/2/layout/IconVerticalSolidList"/>
    <dgm:cxn modelId="{16403546-E7BE-4B22-880B-3280A6D105F8}" srcId="{9A4A3552-8AEA-407A-B4DD-9BD939692AB2}" destId="{B545165A-D59D-4AF1-A592-DB9FA6C70E48}" srcOrd="0" destOrd="0" parTransId="{A5FB1E02-6C76-41A4-9F8C-AE3FAC171182}" sibTransId="{FA0E1A50-A2FC-40C6-A70F-3F94CA8683AD}"/>
    <dgm:cxn modelId="{11EC6E53-2AFE-41CC-984F-DB7AF47E791C}" type="presOf" srcId="{38EBEDB1-ED72-40D6-B990-9D09579BAAF3}" destId="{BBB24F07-3D6F-46B6-9699-D6AB7A00139F}" srcOrd="0" destOrd="0" presId="urn:microsoft.com/office/officeart/2018/2/layout/IconVerticalSolidList"/>
    <dgm:cxn modelId="{88E28C8A-47E0-4583-AA73-F63AB0FE397D}" srcId="{9A4A3552-8AEA-407A-B4DD-9BD939692AB2}" destId="{6591C833-64E7-4448-A6A5-9E2B32E03E78}" srcOrd="2" destOrd="0" parTransId="{45A4E806-487B-40F6-A643-60862DEACB2C}" sibTransId="{D8C5B6FD-1494-41DA-AAC4-B30DA0095A0C}"/>
    <dgm:cxn modelId="{8FF35B96-3360-40D7-876B-25E78BE4B4AC}" srcId="{9A4A3552-8AEA-407A-B4DD-9BD939692AB2}" destId="{38EBEDB1-ED72-40D6-B990-9D09579BAAF3}" srcOrd="1" destOrd="0" parTransId="{50DB5916-F30D-4401-810E-95ADB92EAA7F}" sibTransId="{0C95F139-6B63-4C31-A1A9-DF57ADD93531}"/>
    <dgm:cxn modelId="{47454EAD-AAFC-4DD7-AA25-D20759DB4A1F}" type="presOf" srcId="{36A22A3D-6E66-4096-99CE-06709C6AAB55}" destId="{D60631A0-E952-44AA-AA26-0C699EDB593D}" srcOrd="0" destOrd="0" presId="urn:microsoft.com/office/officeart/2018/2/layout/IconVerticalSolidList"/>
    <dgm:cxn modelId="{5BADECCC-1B47-4FEE-AB74-8209FA20966B}" type="presOf" srcId="{6591C833-64E7-4448-A6A5-9E2B32E03E78}" destId="{90D842ED-508D-4EFF-8B75-B96BD7432DDB}" srcOrd="0" destOrd="0" presId="urn:microsoft.com/office/officeart/2018/2/layout/IconVerticalSolidList"/>
    <dgm:cxn modelId="{226D28D8-1449-4410-A4FA-3BFC380C3F14}" type="presParOf" srcId="{574C1B2A-B44F-4758-B6A2-4E1CAB4E24E6}" destId="{5B40D15C-D72E-4844-85B1-43CCC3AF18F5}" srcOrd="0" destOrd="0" presId="urn:microsoft.com/office/officeart/2018/2/layout/IconVerticalSolidList"/>
    <dgm:cxn modelId="{9CFE7456-25CE-4AB9-B1DF-826CD042D742}" type="presParOf" srcId="{5B40D15C-D72E-4844-85B1-43CCC3AF18F5}" destId="{F1B9AA2F-0DCA-470B-84B6-C4561D8D3ADA}" srcOrd="0" destOrd="0" presId="urn:microsoft.com/office/officeart/2018/2/layout/IconVerticalSolidList"/>
    <dgm:cxn modelId="{A3B9A23E-2FE6-4051-876F-FA2022115C90}" type="presParOf" srcId="{5B40D15C-D72E-4844-85B1-43CCC3AF18F5}" destId="{0E54ACE1-5F4F-40D1-9F0F-76EC3963EF43}" srcOrd="1" destOrd="0" presId="urn:microsoft.com/office/officeart/2018/2/layout/IconVerticalSolidList"/>
    <dgm:cxn modelId="{6A53C2E0-6BC6-47A8-ACDC-AC3368C28A52}" type="presParOf" srcId="{5B40D15C-D72E-4844-85B1-43CCC3AF18F5}" destId="{D697FA2B-6591-4149-8F6D-D0E2821FAA99}" srcOrd="2" destOrd="0" presId="urn:microsoft.com/office/officeart/2018/2/layout/IconVerticalSolidList"/>
    <dgm:cxn modelId="{FC76F24A-E691-47A2-A7F0-12D9D9F74057}" type="presParOf" srcId="{5B40D15C-D72E-4844-85B1-43CCC3AF18F5}" destId="{3E6441AA-4746-487C-9124-2A7EF761CE40}" srcOrd="3" destOrd="0" presId="urn:microsoft.com/office/officeart/2018/2/layout/IconVerticalSolidList"/>
    <dgm:cxn modelId="{25F1C05F-C2C4-48E1-B313-9B0B8386422B}" type="presParOf" srcId="{574C1B2A-B44F-4758-B6A2-4E1CAB4E24E6}" destId="{3A035969-C75F-471F-AAE7-EA1B0CD0B7AC}" srcOrd="1" destOrd="0" presId="urn:microsoft.com/office/officeart/2018/2/layout/IconVerticalSolidList"/>
    <dgm:cxn modelId="{E3BBE6E3-54AC-4BEE-A7D8-6D83DA0A7F6B}" type="presParOf" srcId="{574C1B2A-B44F-4758-B6A2-4E1CAB4E24E6}" destId="{4FAD329E-3402-461A-9EB5-3B65E1AA0DD0}" srcOrd="2" destOrd="0" presId="urn:microsoft.com/office/officeart/2018/2/layout/IconVerticalSolidList"/>
    <dgm:cxn modelId="{1E3CAB63-CC34-4A77-9C9E-D232894533FB}" type="presParOf" srcId="{4FAD329E-3402-461A-9EB5-3B65E1AA0DD0}" destId="{34C8027F-1F42-407E-9C37-C766FAB4D033}" srcOrd="0" destOrd="0" presId="urn:microsoft.com/office/officeart/2018/2/layout/IconVerticalSolidList"/>
    <dgm:cxn modelId="{AD14CB6C-432E-484E-9657-8A7D694D1A20}" type="presParOf" srcId="{4FAD329E-3402-461A-9EB5-3B65E1AA0DD0}" destId="{8D3881A8-3ED3-41E8-AB75-C208DCAF7B3F}" srcOrd="1" destOrd="0" presId="urn:microsoft.com/office/officeart/2018/2/layout/IconVerticalSolidList"/>
    <dgm:cxn modelId="{CDDD57AE-8386-483A-9DFE-3755E8FF5853}" type="presParOf" srcId="{4FAD329E-3402-461A-9EB5-3B65E1AA0DD0}" destId="{7532530A-F0C6-4BB2-9EA8-69C305D91B8D}" srcOrd="2" destOrd="0" presId="urn:microsoft.com/office/officeart/2018/2/layout/IconVerticalSolidList"/>
    <dgm:cxn modelId="{AB8D44B2-1EC3-48BB-9F46-902CD8B1E0BD}" type="presParOf" srcId="{4FAD329E-3402-461A-9EB5-3B65E1AA0DD0}" destId="{BBB24F07-3D6F-46B6-9699-D6AB7A00139F}" srcOrd="3" destOrd="0" presId="urn:microsoft.com/office/officeart/2018/2/layout/IconVerticalSolidList"/>
    <dgm:cxn modelId="{1675999D-B4D7-4D46-B188-E953AEE25135}" type="presParOf" srcId="{574C1B2A-B44F-4758-B6A2-4E1CAB4E24E6}" destId="{749B6BCD-C46F-49E4-B399-B77DA0024DC0}" srcOrd="3" destOrd="0" presId="urn:microsoft.com/office/officeart/2018/2/layout/IconVerticalSolidList"/>
    <dgm:cxn modelId="{F9C4A523-281C-4364-BEC3-AB4F261CA3E8}" type="presParOf" srcId="{574C1B2A-B44F-4758-B6A2-4E1CAB4E24E6}" destId="{FCC4D48A-FAE5-493A-82CE-DF2454F7D626}" srcOrd="4" destOrd="0" presId="urn:microsoft.com/office/officeart/2018/2/layout/IconVerticalSolidList"/>
    <dgm:cxn modelId="{01C07337-AA54-44EB-A61B-22F53EF6CFC4}" type="presParOf" srcId="{FCC4D48A-FAE5-493A-82CE-DF2454F7D626}" destId="{32965D87-A789-4BF5-895F-C7DE9D1FFEF2}" srcOrd="0" destOrd="0" presId="urn:microsoft.com/office/officeart/2018/2/layout/IconVerticalSolidList"/>
    <dgm:cxn modelId="{F7AEFEB3-64D0-42F6-BDE9-4DE8CDFFF985}" type="presParOf" srcId="{FCC4D48A-FAE5-493A-82CE-DF2454F7D626}" destId="{6BD94E03-77A0-43B1-9A5D-733B140F49EC}" srcOrd="1" destOrd="0" presId="urn:microsoft.com/office/officeart/2018/2/layout/IconVerticalSolidList"/>
    <dgm:cxn modelId="{A6E39653-7006-40C7-A11F-E4790B56836D}" type="presParOf" srcId="{FCC4D48A-FAE5-493A-82CE-DF2454F7D626}" destId="{2B4CEA94-3C96-4B6F-8CFE-93D3EABCB00B}" srcOrd="2" destOrd="0" presId="urn:microsoft.com/office/officeart/2018/2/layout/IconVerticalSolidList"/>
    <dgm:cxn modelId="{ADC1E5E7-7221-4AA9-B8C3-54B9FAE4EE38}" type="presParOf" srcId="{FCC4D48A-FAE5-493A-82CE-DF2454F7D626}" destId="{90D842ED-508D-4EFF-8B75-B96BD7432DDB}" srcOrd="3" destOrd="0" presId="urn:microsoft.com/office/officeart/2018/2/layout/IconVerticalSolidList"/>
    <dgm:cxn modelId="{A8CD93D7-06C5-4254-A62C-BA2994D5D74A}" type="presParOf" srcId="{574C1B2A-B44F-4758-B6A2-4E1CAB4E24E6}" destId="{FBD83E54-6936-429E-9BBD-2EE4B46676F8}" srcOrd="5" destOrd="0" presId="urn:microsoft.com/office/officeart/2018/2/layout/IconVerticalSolidList"/>
    <dgm:cxn modelId="{DE13E2B1-FABF-4C33-B6CC-74C9645FC50D}" type="presParOf" srcId="{574C1B2A-B44F-4758-B6A2-4E1CAB4E24E6}" destId="{BFE922F6-3EB9-4551-A5FF-28B17EC3A978}" srcOrd="6" destOrd="0" presId="urn:microsoft.com/office/officeart/2018/2/layout/IconVerticalSolidList"/>
    <dgm:cxn modelId="{F08FBF10-2DEE-4BEA-8DA8-86D4ABF3A084}" type="presParOf" srcId="{BFE922F6-3EB9-4551-A5FF-28B17EC3A978}" destId="{79FF9F78-89FF-4C8D-AAB5-8517AAE67601}" srcOrd="0" destOrd="0" presId="urn:microsoft.com/office/officeart/2018/2/layout/IconVerticalSolidList"/>
    <dgm:cxn modelId="{B546AC9A-A576-48FB-B6E7-564086F464D8}" type="presParOf" srcId="{BFE922F6-3EB9-4551-A5FF-28B17EC3A978}" destId="{6562DB08-3738-43B0-BA34-D9D98AB64B5C}" srcOrd="1" destOrd="0" presId="urn:microsoft.com/office/officeart/2018/2/layout/IconVerticalSolidList"/>
    <dgm:cxn modelId="{D490189F-63CA-4678-A940-3552E31F9F47}" type="presParOf" srcId="{BFE922F6-3EB9-4551-A5FF-28B17EC3A978}" destId="{DE80B34F-A3D4-48CC-8BB3-EC47BB804BF1}" srcOrd="2" destOrd="0" presId="urn:microsoft.com/office/officeart/2018/2/layout/IconVerticalSolidList"/>
    <dgm:cxn modelId="{E9EF1ABA-84A1-4BFB-8296-F7EE14B072AE}" type="presParOf" srcId="{BFE922F6-3EB9-4551-A5FF-28B17EC3A978}" destId="{D60631A0-E952-44AA-AA26-0C699EDB593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A297D8-A62B-4381-8EA5-311CFE657304}"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970A1B6D-BE4E-4463-BE67-3C550DBC4FFA}">
      <dgm:prSet/>
      <dgm:spPr/>
      <dgm:t>
        <a:bodyPr/>
        <a:lstStyle/>
        <a:p>
          <a:r>
            <a:rPr lang="en-US"/>
            <a:t>Motivation </a:t>
          </a:r>
        </a:p>
      </dgm:t>
    </dgm:pt>
    <dgm:pt modelId="{AD8F3354-C294-4C9E-BDD7-279AE86F1062}" type="parTrans" cxnId="{B5CBA478-9333-4233-8819-788DD2EA9D65}">
      <dgm:prSet/>
      <dgm:spPr/>
      <dgm:t>
        <a:bodyPr/>
        <a:lstStyle/>
        <a:p>
          <a:endParaRPr lang="en-US"/>
        </a:p>
      </dgm:t>
    </dgm:pt>
    <dgm:pt modelId="{1E37214B-A056-4408-8392-0A22F29C6922}" type="sibTrans" cxnId="{B5CBA478-9333-4233-8819-788DD2EA9D65}">
      <dgm:prSet/>
      <dgm:spPr/>
      <dgm:t>
        <a:bodyPr/>
        <a:lstStyle/>
        <a:p>
          <a:endParaRPr lang="en-US"/>
        </a:p>
      </dgm:t>
    </dgm:pt>
    <dgm:pt modelId="{0BD47FBB-EB70-4962-A93E-AA9C521B468C}">
      <dgm:prSet/>
      <dgm:spPr/>
      <dgm:t>
        <a:bodyPr/>
        <a:lstStyle/>
        <a:p>
          <a:r>
            <a:rPr lang="en-US"/>
            <a:t>Action </a:t>
          </a:r>
        </a:p>
      </dgm:t>
    </dgm:pt>
    <dgm:pt modelId="{0B0B16BC-6FC7-470F-8307-9AAD93316180}" type="parTrans" cxnId="{1210F876-1F84-4EDD-BFF6-A1CA8676E87C}">
      <dgm:prSet/>
      <dgm:spPr/>
      <dgm:t>
        <a:bodyPr/>
        <a:lstStyle/>
        <a:p>
          <a:endParaRPr lang="en-US"/>
        </a:p>
      </dgm:t>
    </dgm:pt>
    <dgm:pt modelId="{F10E198C-3C61-47E3-8B7D-23E7B7228030}" type="sibTrans" cxnId="{1210F876-1F84-4EDD-BFF6-A1CA8676E87C}">
      <dgm:prSet/>
      <dgm:spPr/>
      <dgm:t>
        <a:bodyPr/>
        <a:lstStyle/>
        <a:p>
          <a:endParaRPr lang="en-US"/>
        </a:p>
      </dgm:t>
    </dgm:pt>
    <dgm:pt modelId="{54308D24-11DB-4B1B-9BDB-162A0E57A76F}">
      <dgm:prSet/>
      <dgm:spPr/>
      <dgm:t>
        <a:bodyPr/>
        <a:lstStyle/>
        <a:p>
          <a:r>
            <a:rPr lang="en-US"/>
            <a:t>Resilience </a:t>
          </a:r>
        </a:p>
      </dgm:t>
    </dgm:pt>
    <dgm:pt modelId="{0F8140B0-BB91-46BA-BBC2-9C41E8DF4C5C}" type="parTrans" cxnId="{C810A2BC-6C81-4A62-B5DF-09FC89F12241}">
      <dgm:prSet/>
      <dgm:spPr/>
      <dgm:t>
        <a:bodyPr/>
        <a:lstStyle/>
        <a:p>
          <a:endParaRPr lang="en-US"/>
        </a:p>
      </dgm:t>
    </dgm:pt>
    <dgm:pt modelId="{E769A3B1-4F96-4281-9405-F7CDE6ABF45B}" type="sibTrans" cxnId="{C810A2BC-6C81-4A62-B5DF-09FC89F12241}">
      <dgm:prSet/>
      <dgm:spPr/>
      <dgm:t>
        <a:bodyPr/>
        <a:lstStyle/>
        <a:p>
          <a:endParaRPr lang="en-US"/>
        </a:p>
      </dgm:t>
    </dgm:pt>
    <dgm:pt modelId="{4CAA051F-FC38-4169-9CA0-6E1D8F2BDB67}">
      <dgm:prSet/>
      <dgm:spPr/>
      <dgm:t>
        <a:bodyPr/>
        <a:lstStyle/>
        <a:p>
          <a:r>
            <a:rPr lang="en-US"/>
            <a:t>Sustainability </a:t>
          </a:r>
        </a:p>
      </dgm:t>
    </dgm:pt>
    <dgm:pt modelId="{F029AFEB-FC93-43E1-A876-1E02FFBF80B4}" type="parTrans" cxnId="{60797742-FCF3-4838-A56B-8024C4D41F14}">
      <dgm:prSet/>
      <dgm:spPr/>
      <dgm:t>
        <a:bodyPr/>
        <a:lstStyle/>
        <a:p>
          <a:endParaRPr lang="en-US"/>
        </a:p>
      </dgm:t>
    </dgm:pt>
    <dgm:pt modelId="{C8F809A4-6D60-42DB-8440-DE5F255FEA77}" type="sibTrans" cxnId="{60797742-FCF3-4838-A56B-8024C4D41F14}">
      <dgm:prSet/>
      <dgm:spPr/>
      <dgm:t>
        <a:bodyPr/>
        <a:lstStyle/>
        <a:p>
          <a:endParaRPr lang="en-US"/>
        </a:p>
      </dgm:t>
    </dgm:pt>
    <dgm:pt modelId="{9EF577B4-6C0B-4E90-93A9-F1229AB0B609}" type="pres">
      <dgm:prSet presAssocID="{B4A297D8-A62B-4381-8EA5-311CFE657304}" presName="hierChild1" presStyleCnt="0">
        <dgm:presLayoutVars>
          <dgm:chPref val="1"/>
          <dgm:dir/>
          <dgm:animOne val="branch"/>
          <dgm:animLvl val="lvl"/>
          <dgm:resizeHandles/>
        </dgm:presLayoutVars>
      </dgm:prSet>
      <dgm:spPr/>
    </dgm:pt>
    <dgm:pt modelId="{E951683A-3416-4D3E-AAA0-F69CC99A8C3A}" type="pres">
      <dgm:prSet presAssocID="{970A1B6D-BE4E-4463-BE67-3C550DBC4FFA}" presName="hierRoot1" presStyleCnt="0"/>
      <dgm:spPr/>
    </dgm:pt>
    <dgm:pt modelId="{9F813810-8CC8-44B0-9034-FB73B15FD71B}" type="pres">
      <dgm:prSet presAssocID="{970A1B6D-BE4E-4463-BE67-3C550DBC4FFA}" presName="composite" presStyleCnt="0"/>
      <dgm:spPr/>
    </dgm:pt>
    <dgm:pt modelId="{46E35F8B-03DB-4C0F-9D40-69DB66C4D209}" type="pres">
      <dgm:prSet presAssocID="{970A1B6D-BE4E-4463-BE67-3C550DBC4FFA}" presName="background" presStyleLbl="node0" presStyleIdx="0" presStyleCnt="4"/>
      <dgm:spPr/>
    </dgm:pt>
    <dgm:pt modelId="{A7C44EC5-94C9-43D0-A645-4E182DC07233}" type="pres">
      <dgm:prSet presAssocID="{970A1B6D-BE4E-4463-BE67-3C550DBC4FFA}" presName="text" presStyleLbl="fgAcc0" presStyleIdx="0" presStyleCnt="4">
        <dgm:presLayoutVars>
          <dgm:chPref val="3"/>
        </dgm:presLayoutVars>
      </dgm:prSet>
      <dgm:spPr/>
    </dgm:pt>
    <dgm:pt modelId="{6245FD72-1383-4AC9-86B7-481185B60DC3}" type="pres">
      <dgm:prSet presAssocID="{970A1B6D-BE4E-4463-BE67-3C550DBC4FFA}" presName="hierChild2" presStyleCnt="0"/>
      <dgm:spPr/>
    </dgm:pt>
    <dgm:pt modelId="{E537DB06-1964-490A-A8E0-08223857E5DC}" type="pres">
      <dgm:prSet presAssocID="{0BD47FBB-EB70-4962-A93E-AA9C521B468C}" presName="hierRoot1" presStyleCnt="0"/>
      <dgm:spPr/>
    </dgm:pt>
    <dgm:pt modelId="{C1D79106-419A-4327-9C41-159B5E7C8ACC}" type="pres">
      <dgm:prSet presAssocID="{0BD47FBB-EB70-4962-A93E-AA9C521B468C}" presName="composite" presStyleCnt="0"/>
      <dgm:spPr/>
    </dgm:pt>
    <dgm:pt modelId="{8FB7685B-8D0C-4CB0-B254-C26CE15C2DF0}" type="pres">
      <dgm:prSet presAssocID="{0BD47FBB-EB70-4962-A93E-AA9C521B468C}" presName="background" presStyleLbl="node0" presStyleIdx="1" presStyleCnt="4"/>
      <dgm:spPr/>
    </dgm:pt>
    <dgm:pt modelId="{92EB374D-05A8-43BA-A3B6-16867F584A88}" type="pres">
      <dgm:prSet presAssocID="{0BD47FBB-EB70-4962-A93E-AA9C521B468C}" presName="text" presStyleLbl="fgAcc0" presStyleIdx="1" presStyleCnt="4">
        <dgm:presLayoutVars>
          <dgm:chPref val="3"/>
        </dgm:presLayoutVars>
      </dgm:prSet>
      <dgm:spPr/>
    </dgm:pt>
    <dgm:pt modelId="{588B4BA3-8CE7-4AE3-AD46-AEF9D9EF143C}" type="pres">
      <dgm:prSet presAssocID="{0BD47FBB-EB70-4962-A93E-AA9C521B468C}" presName="hierChild2" presStyleCnt="0"/>
      <dgm:spPr/>
    </dgm:pt>
    <dgm:pt modelId="{6600CDE5-70EE-4712-A532-265D0B690088}" type="pres">
      <dgm:prSet presAssocID="{54308D24-11DB-4B1B-9BDB-162A0E57A76F}" presName="hierRoot1" presStyleCnt="0"/>
      <dgm:spPr/>
    </dgm:pt>
    <dgm:pt modelId="{A4456816-2B5B-46FC-B86F-39EF0A9133B8}" type="pres">
      <dgm:prSet presAssocID="{54308D24-11DB-4B1B-9BDB-162A0E57A76F}" presName="composite" presStyleCnt="0"/>
      <dgm:spPr/>
    </dgm:pt>
    <dgm:pt modelId="{3E0E08F3-D9E4-4EA1-B015-9095754ACDB4}" type="pres">
      <dgm:prSet presAssocID="{54308D24-11DB-4B1B-9BDB-162A0E57A76F}" presName="background" presStyleLbl="node0" presStyleIdx="2" presStyleCnt="4"/>
      <dgm:spPr/>
    </dgm:pt>
    <dgm:pt modelId="{BAC54212-0C37-4F21-9003-2A3282FC7C83}" type="pres">
      <dgm:prSet presAssocID="{54308D24-11DB-4B1B-9BDB-162A0E57A76F}" presName="text" presStyleLbl="fgAcc0" presStyleIdx="2" presStyleCnt="4">
        <dgm:presLayoutVars>
          <dgm:chPref val="3"/>
        </dgm:presLayoutVars>
      </dgm:prSet>
      <dgm:spPr/>
    </dgm:pt>
    <dgm:pt modelId="{4C0ABFCD-D743-4F5C-8574-2A5556E68080}" type="pres">
      <dgm:prSet presAssocID="{54308D24-11DB-4B1B-9BDB-162A0E57A76F}" presName="hierChild2" presStyleCnt="0"/>
      <dgm:spPr/>
    </dgm:pt>
    <dgm:pt modelId="{976C780D-D17F-41D4-A7F3-07F73D72387D}" type="pres">
      <dgm:prSet presAssocID="{4CAA051F-FC38-4169-9CA0-6E1D8F2BDB67}" presName="hierRoot1" presStyleCnt="0"/>
      <dgm:spPr/>
    </dgm:pt>
    <dgm:pt modelId="{9A9282C1-6918-4705-816C-30E2B126A92C}" type="pres">
      <dgm:prSet presAssocID="{4CAA051F-FC38-4169-9CA0-6E1D8F2BDB67}" presName="composite" presStyleCnt="0"/>
      <dgm:spPr/>
    </dgm:pt>
    <dgm:pt modelId="{DD9CEC30-2D9B-4A42-BB6C-073BCB81466E}" type="pres">
      <dgm:prSet presAssocID="{4CAA051F-FC38-4169-9CA0-6E1D8F2BDB67}" presName="background" presStyleLbl="node0" presStyleIdx="3" presStyleCnt="4"/>
      <dgm:spPr/>
    </dgm:pt>
    <dgm:pt modelId="{B4A6A497-8C49-44E7-9692-1BB7290FD2FE}" type="pres">
      <dgm:prSet presAssocID="{4CAA051F-FC38-4169-9CA0-6E1D8F2BDB67}" presName="text" presStyleLbl="fgAcc0" presStyleIdx="3" presStyleCnt="4">
        <dgm:presLayoutVars>
          <dgm:chPref val="3"/>
        </dgm:presLayoutVars>
      </dgm:prSet>
      <dgm:spPr/>
    </dgm:pt>
    <dgm:pt modelId="{3E8D86EE-A25D-4BED-B4A3-F2F09398BA44}" type="pres">
      <dgm:prSet presAssocID="{4CAA051F-FC38-4169-9CA0-6E1D8F2BDB67}" presName="hierChild2" presStyleCnt="0"/>
      <dgm:spPr/>
    </dgm:pt>
  </dgm:ptLst>
  <dgm:cxnLst>
    <dgm:cxn modelId="{1A1A9234-4ACC-43AE-9741-B629D5EC159D}" type="presOf" srcId="{B4A297D8-A62B-4381-8EA5-311CFE657304}" destId="{9EF577B4-6C0B-4E90-93A9-F1229AB0B609}" srcOrd="0" destOrd="0" presId="urn:microsoft.com/office/officeart/2005/8/layout/hierarchy1"/>
    <dgm:cxn modelId="{60797742-FCF3-4838-A56B-8024C4D41F14}" srcId="{B4A297D8-A62B-4381-8EA5-311CFE657304}" destId="{4CAA051F-FC38-4169-9CA0-6E1D8F2BDB67}" srcOrd="3" destOrd="0" parTransId="{F029AFEB-FC93-43E1-A876-1E02FFBF80B4}" sibTransId="{C8F809A4-6D60-42DB-8440-DE5F255FEA77}"/>
    <dgm:cxn modelId="{61E75344-9FAD-4267-892C-22B2C97EA3CB}" type="presOf" srcId="{54308D24-11DB-4B1B-9BDB-162A0E57A76F}" destId="{BAC54212-0C37-4F21-9003-2A3282FC7C83}" srcOrd="0" destOrd="0" presId="urn:microsoft.com/office/officeart/2005/8/layout/hierarchy1"/>
    <dgm:cxn modelId="{1210F876-1F84-4EDD-BFF6-A1CA8676E87C}" srcId="{B4A297D8-A62B-4381-8EA5-311CFE657304}" destId="{0BD47FBB-EB70-4962-A93E-AA9C521B468C}" srcOrd="1" destOrd="0" parTransId="{0B0B16BC-6FC7-470F-8307-9AAD93316180}" sibTransId="{F10E198C-3C61-47E3-8B7D-23E7B7228030}"/>
    <dgm:cxn modelId="{B5CBA478-9333-4233-8819-788DD2EA9D65}" srcId="{B4A297D8-A62B-4381-8EA5-311CFE657304}" destId="{970A1B6D-BE4E-4463-BE67-3C550DBC4FFA}" srcOrd="0" destOrd="0" parTransId="{AD8F3354-C294-4C9E-BDD7-279AE86F1062}" sibTransId="{1E37214B-A056-4408-8392-0A22F29C6922}"/>
    <dgm:cxn modelId="{C810A2BC-6C81-4A62-B5DF-09FC89F12241}" srcId="{B4A297D8-A62B-4381-8EA5-311CFE657304}" destId="{54308D24-11DB-4B1B-9BDB-162A0E57A76F}" srcOrd="2" destOrd="0" parTransId="{0F8140B0-BB91-46BA-BBC2-9C41E8DF4C5C}" sibTransId="{E769A3B1-4F96-4281-9405-F7CDE6ABF45B}"/>
    <dgm:cxn modelId="{C093D1DB-49F9-4DF7-A6C1-F40BCED684DF}" type="presOf" srcId="{4CAA051F-FC38-4169-9CA0-6E1D8F2BDB67}" destId="{B4A6A497-8C49-44E7-9692-1BB7290FD2FE}" srcOrd="0" destOrd="0" presId="urn:microsoft.com/office/officeart/2005/8/layout/hierarchy1"/>
    <dgm:cxn modelId="{2D314DEF-81C8-4ACA-829F-EA2577B8801C}" type="presOf" srcId="{0BD47FBB-EB70-4962-A93E-AA9C521B468C}" destId="{92EB374D-05A8-43BA-A3B6-16867F584A88}" srcOrd="0" destOrd="0" presId="urn:microsoft.com/office/officeart/2005/8/layout/hierarchy1"/>
    <dgm:cxn modelId="{3E9396FA-0DDD-40A1-AB14-421A17066A3C}" type="presOf" srcId="{970A1B6D-BE4E-4463-BE67-3C550DBC4FFA}" destId="{A7C44EC5-94C9-43D0-A645-4E182DC07233}" srcOrd="0" destOrd="0" presId="urn:microsoft.com/office/officeart/2005/8/layout/hierarchy1"/>
    <dgm:cxn modelId="{D99B6583-210F-4AE8-84CE-A6B406B363DF}" type="presParOf" srcId="{9EF577B4-6C0B-4E90-93A9-F1229AB0B609}" destId="{E951683A-3416-4D3E-AAA0-F69CC99A8C3A}" srcOrd="0" destOrd="0" presId="urn:microsoft.com/office/officeart/2005/8/layout/hierarchy1"/>
    <dgm:cxn modelId="{FAE4CF6A-7BFC-4B3A-AB47-37A571B2D247}" type="presParOf" srcId="{E951683A-3416-4D3E-AAA0-F69CC99A8C3A}" destId="{9F813810-8CC8-44B0-9034-FB73B15FD71B}" srcOrd="0" destOrd="0" presId="urn:microsoft.com/office/officeart/2005/8/layout/hierarchy1"/>
    <dgm:cxn modelId="{DD7F8D31-09DA-4C87-B24C-D554917B131E}" type="presParOf" srcId="{9F813810-8CC8-44B0-9034-FB73B15FD71B}" destId="{46E35F8B-03DB-4C0F-9D40-69DB66C4D209}" srcOrd="0" destOrd="0" presId="urn:microsoft.com/office/officeart/2005/8/layout/hierarchy1"/>
    <dgm:cxn modelId="{28EA630A-0710-4680-A019-098593371CEB}" type="presParOf" srcId="{9F813810-8CC8-44B0-9034-FB73B15FD71B}" destId="{A7C44EC5-94C9-43D0-A645-4E182DC07233}" srcOrd="1" destOrd="0" presId="urn:microsoft.com/office/officeart/2005/8/layout/hierarchy1"/>
    <dgm:cxn modelId="{B4547F7A-ECB6-44A3-9822-0794C26D5674}" type="presParOf" srcId="{E951683A-3416-4D3E-AAA0-F69CC99A8C3A}" destId="{6245FD72-1383-4AC9-86B7-481185B60DC3}" srcOrd="1" destOrd="0" presId="urn:microsoft.com/office/officeart/2005/8/layout/hierarchy1"/>
    <dgm:cxn modelId="{940686DE-84EF-4FB1-A1A2-8EFE78BD9E55}" type="presParOf" srcId="{9EF577B4-6C0B-4E90-93A9-F1229AB0B609}" destId="{E537DB06-1964-490A-A8E0-08223857E5DC}" srcOrd="1" destOrd="0" presId="urn:microsoft.com/office/officeart/2005/8/layout/hierarchy1"/>
    <dgm:cxn modelId="{B50DA637-09EC-46D2-A0E6-A7A7D93171D4}" type="presParOf" srcId="{E537DB06-1964-490A-A8E0-08223857E5DC}" destId="{C1D79106-419A-4327-9C41-159B5E7C8ACC}" srcOrd="0" destOrd="0" presId="urn:microsoft.com/office/officeart/2005/8/layout/hierarchy1"/>
    <dgm:cxn modelId="{748A42A9-F5AA-4672-AE9A-9EBABD98D0C6}" type="presParOf" srcId="{C1D79106-419A-4327-9C41-159B5E7C8ACC}" destId="{8FB7685B-8D0C-4CB0-B254-C26CE15C2DF0}" srcOrd="0" destOrd="0" presId="urn:microsoft.com/office/officeart/2005/8/layout/hierarchy1"/>
    <dgm:cxn modelId="{7BE9D5B9-EC95-4B46-84AC-903567B61B56}" type="presParOf" srcId="{C1D79106-419A-4327-9C41-159B5E7C8ACC}" destId="{92EB374D-05A8-43BA-A3B6-16867F584A88}" srcOrd="1" destOrd="0" presId="urn:microsoft.com/office/officeart/2005/8/layout/hierarchy1"/>
    <dgm:cxn modelId="{7A9B385D-A2BA-42C5-8680-7DFD2ACBD484}" type="presParOf" srcId="{E537DB06-1964-490A-A8E0-08223857E5DC}" destId="{588B4BA3-8CE7-4AE3-AD46-AEF9D9EF143C}" srcOrd="1" destOrd="0" presId="urn:microsoft.com/office/officeart/2005/8/layout/hierarchy1"/>
    <dgm:cxn modelId="{12473A04-6EF2-40CE-87A5-D8DE6949299C}" type="presParOf" srcId="{9EF577B4-6C0B-4E90-93A9-F1229AB0B609}" destId="{6600CDE5-70EE-4712-A532-265D0B690088}" srcOrd="2" destOrd="0" presId="urn:microsoft.com/office/officeart/2005/8/layout/hierarchy1"/>
    <dgm:cxn modelId="{47F5ACCA-C2F0-4F07-AE0D-237800A66F68}" type="presParOf" srcId="{6600CDE5-70EE-4712-A532-265D0B690088}" destId="{A4456816-2B5B-46FC-B86F-39EF0A9133B8}" srcOrd="0" destOrd="0" presId="urn:microsoft.com/office/officeart/2005/8/layout/hierarchy1"/>
    <dgm:cxn modelId="{4B012BEE-4D9C-4554-BCED-1CB3DA94C2E2}" type="presParOf" srcId="{A4456816-2B5B-46FC-B86F-39EF0A9133B8}" destId="{3E0E08F3-D9E4-4EA1-B015-9095754ACDB4}" srcOrd="0" destOrd="0" presId="urn:microsoft.com/office/officeart/2005/8/layout/hierarchy1"/>
    <dgm:cxn modelId="{8E0F5015-F682-47EC-BF34-710629115291}" type="presParOf" srcId="{A4456816-2B5B-46FC-B86F-39EF0A9133B8}" destId="{BAC54212-0C37-4F21-9003-2A3282FC7C83}" srcOrd="1" destOrd="0" presId="urn:microsoft.com/office/officeart/2005/8/layout/hierarchy1"/>
    <dgm:cxn modelId="{E85B627A-596D-46E8-BB79-73CE72150147}" type="presParOf" srcId="{6600CDE5-70EE-4712-A532-265D0B690088}" destId="{4C0ABFCD-D743-4F5C-8574-2A5556E68080}" srcOrd="1" destOrd="0" presId="urn:microsoft.com/office/officeart/2005/8/layout/hierarchy1"/>
    <dgm:cxn modelId="{38BD990B-7307-450F-8B6F-471A5FD002C6}" type="presParOf" srcId="{9EF577B4-6C0B-4E90-93A9-F1229AB0B609}" destId="{976C780D-D17F-41D4-A7F3-07F73D72387D}" srcOrd="3" destOrd="0" presId="urn:microsoft.com/office/officeart/2005/8/layout/hierarchy1"/>
    <dgm:cxn modelId="{CE535396-456D-4F92-B0F1-28C01D5B3615}" type="presParOf" srcId="{976C780D-D17F-41D4-A7F3-07F73D72387D}" destId="{9A9282C1-6918-4705-816C-30E2B126A92C}" srcOrd="0" destOrd="0" presId="urn:microsoft.com/office/officeart/2005/8/layout/hierarchy1"/>
    <dgm:cxn modelId="{FA5E8F20-7B5E-4858-90F3-DF5D841F3F90}" type="presParOf" srcId="{9A9282C1-6918-4705-816C-30E2B126A92C}" destId="{DD9CEC30-2D9B-4A42-BB6C-073BCB81466E}" srcOrd="0" destOrd="0" presId="urn:microsoft.com/office/officeart/2005/8/layout/hierarchy1"/>
    <dgm:cxn modelId="{C8C360F6-23B5-469E-927A-3747EF8B9DAC}" type="presParOf" srcId="{9A9282C1-6918-4705-816C-30E2B126A92C}" destId="{B4A6A497-8C49-44E7-9692-1BB7290FD2FE}" srcOrd="1" destOrd="0" presId="urn:microsoft.com/office/officeart/2005/8/layout/hierarchy1"/>
    <dgm:cxn modelId="{C56E75E2-64A1-4669-8BF3-588459EE421A}" type="presParOf" srcId="{976C780D-D17F-41D4-A7F3-07F73D72387D}" destId="{3E8D86EE-A25D-4BED-B4A3-F2F09398BA4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7BB402-E257-43BB-A7D2-02A282F60EF1}" type="doc">
      <dgm:prSet loTypeId="urn:microsoft.com/office/officeart/2016/7/layout/VerticalSolidActionList" loCatId="List" qsTypeId="urn:microsoft.com/office/officeart/2005/8/quickstyle/simple5" qsCatId="simple" csTypeId="urn:microsoft.com/office/officeart/2005/8/colors/colorful5" csCatId="colorful"/>
      <dgm:spPr/>
      <dgm:t>
        <a:bodyPr/>
        <a:lstStyle/>
        <a:p>
          <a:endParaRPr lang="en-US"/>
        </a:p>
      </dgm:t>
    </dgm:pt>
    <dgm:pt modelId="{09B486CC-F2AE-445D-9E5E-2D5491747C11}">
      <dgm:prSet custT="1"/>
      <dgm:spPr/>
      <dgm:t>
        <a:bodyPr/>
        <a:lstStyle/>
        <a:p>
          <a:r>
            <a:rPr lang="en-US" sz="1800"/>
            <a:t>Categorize</a:t>
          </a:r>
        </a:p>
      </dgm:t>
    </dgm:pt>
    <dgm:pt modelId="{87403FE3-EBE2-4737-A871-3CBAF983FD9E}" type="parTrans" cxnId="{8A7D9113-8850-4B6F-A9DD-0C42BFA244F9}">
      <dgm:prSet/>
      <dgm:spPr/>
      <dgm:t>
        <a:bodyPr/>
        <a:lstStyle/>
        <a:p>
          <a:endParaRPr lang="en-US" sz="1800"/>
        </a:p>
      </dgm:t>
    </dgm:pt>
    <dgm:pt modelId="{5FFF9451-081C-43F0-9FEF-3F010805B381}" type="sibTrans" cxnId="{8A7D9113-8850-4B6F-A9DD-0C42BFA244F9}">
      <dgm:prSet/>
      <dgm:spPr/>
      <dgm:t>
        <a:bodyPr/>
        <a:lstStyle/>
        <a:p>
          <a:endParaRPr lang="en-US" sz="1800"/>
        </a:p>
      </dgm:t>
    </dgm:pt>
    <dgm:pt modelId="{3EB332EA-C700-485D-BD19-BFD10FA7CD23}">
      <dgm:prSet custT="1"/>
      <dgm:spPr/>
      <dgm:t>
        <a:bodyPr/>
        <a:lstStyle/>
        <a:p>
          <a:r>
            <a:rPr lang="en-US" sz="1800"/>
            <a:t>In your groups, categorize Alex's habits into "healthy" or "unhealthy"</a:t>
          </a:r>
        </a:p>
      </dgm:t>
    </dgm:pt>
    <dgm:pt modelId="{2575481A-FFCC-4E1A-928A-70DEF3D13E23}" type="parTrans" cxnId="{FD8FA551-E186-4626-B70A-579C3286D8CF}">
      <dgm:prSet/>
      <dgm:spPr/>
      <dgm:t>
        <a:bodyPr/>
        <a:lstStyle/>
        <a:p>
          <a:endParaRPr lang="en-US" sz="1800"/>
        </a:p>
      </dgm:t>
    </dgm:pt>
    <dgm:pt modelId="{CF9AAB71-2E58-465F-8EAE-B3B79E28D718}" type="sibTrans" cxnId="{FD8FA551-E186-4626-B70A-579C3286D8CF}">
      <dgm:prSet/>
      <dgm:spPr/>
      <dgm:t>
        <a:bodyPr/>
        <a:lstStyle/>
        <a:p>
          <a:endParaRPr lang="en-US" sz="1800"/>
        </a:p>
      </dgm:t>
    </dgm:pt>
    <dgm:pt modelId="{3D32FC5D-E6F4-47B5-8942-AEC0319654E1}">
      <dgm:prSet custT="1"/>
      <dgm:spPr/>
      <dgm:t>
        <a:bodyPr/>
        <a:lstStyle/>
        <a:p>
          <a:r>
            <a:rPr lang="en-US" sz="1800"/>
            <a:t>Talk about</a:t>
          </a:r>
        </a:p>
      </dgm:t>
    </dgm:pt>
    <dgm:pt modelId="{2BC15C64-514B-4CFB-867D-86424332A007}" type="parTrans" cxnId="{37F07531-4719-43F6-8965-601F230445F4}">
      <dgm:prSet/>
      <dgm:spPr/>
      <dgm:t>
        <a:bodyPr/>
        <a:lstStyle/>
        <a:p>
          <a:endParaRPr lang="en-US" sz="1800"/>
        </a:p>
      </dgm:t>
    </dgm:pt>
    <dgm:pt modelId="{F358C4D0-A23E-4F18-8AA7-B92D51EB113B}" type="sibTrans" cxnId="{37F07531-4719-43F6-8965-601F230445F4}">
      <dgm:prSet/>
      <dgm:spPr/>
      <dgm:t>
        <a:bodyPr/>
        <a:lstStyle/>
        <a:p>
          <a:endParaRPr lang="en-US" sz="1800"/>
        </a:p>
      </dgm:t>
    </dgm:pt>
    <dgm:pt modelId="{3BEEEA17-3F62-49BA-BA45-BD2B23F40C26}">
      <dgm:prSet custT="1"/>
      <dgm:spPr/>
      <dgm:t>
        <a:bodyPr/>
        <a:lstStyle/>
        <a:p>
          <a:r>
            <a:rPr lang="en-US" sz="1800"/>
            <a:t>Next, talk about ways Alex can use self-reflection to establish healthier habits. Explain why they should build those habits, and any difficulties they might encounter along the way. </a:t>
          </a:r>
        </a:p>
      </dgm:t>
    </dgm:pt>
    <dgm:pt modelId="{E313E948-F31B-4B59-B391-2CD9AAFB8812}" type="parTrans" cxnId="{A7D026EC-BB82-4693-B5B8-27A383F88F44}">
      <dgm:prSet/>
      <dgm:spPr/>
      <dgm:t>
        <a:bodyPr/>
        <a:lstStyle/>
        <a:p>
          <a:endParaRPr lang="en-US" sz="1800"/>
        </a:p>
      </dgm:t>
    </dgm:pt>
    <dgm:pt modelId="{A4BB8A48-BAAA-459B-8F2F-F82A583804D6}" type="sibTrans" cxnId="{A7D026EC-BB82-4693-B5B8-27A383F88F44}">
      <dgm:prSet/>
      <dgm:spPr/>
      <dgm:t>
        <a:bodyPr/>
        <a:lstStyle/>
        <a:p>
          <a:endParaRPr lang="en-US" sz="1800"/>
        </a:p>
      </dgm:t>
    </dgm:pt>
    <dgm:pt modelId="{DECBA3BA-0559-48A5-9BD5-B5483BE299E7}">
      <dgm:prSet custT="1"/>
      <dgm:spPr/>
      <dgm:t>
        <a:bodyPr/>
        <a:lstStyle/>
        <a:p>
          <a:r>
            <a:rPr lang="en-US" sz="1800"/>
            <a:t>Use</a:t>
          </a:r>
        </a:p>
      </dgm:t>
    </dgm:pt>
    <dgm:pt modelId="{C85050E6-D186-4619-B729-4D9A8FE6AD93}" type="parTrans" cxnId="{EADD096D-2C3E-4C1F-98F4-924F2AA0BB4F}">
      <dgm:prSet/>
      <dgm:spPr/>
      <dgm:t>
        <a:bodyPr/>
        <a:lstStyle/>
        <a:p>
          <a:endParaRPr lang="en-US" sz="1800"/>
        </a:p>
      </dgm:t>
    </dgm:pt>
    <dgm:pt modelId="{3B20F864-45EB-405A-982E-03A657A2BD57}" type="sibTrans" cxnId="{EADD096D-2C3E-4C1F-98F4-924F2AA0BB4F}">
      <dgm:prSet/>
      <dgm:spPr/>
      <dgm:t>
        <a:bodyPr/>
        <a:lstStyle/>
        <a:p>
          <a:endParaRPr lang="en-US" sz="1800"/>
        </a:p>
      </dgm:t>
    </dgm:pt>
    <dgm:pt modelId="{FD967C18-68AC-49A9-9CBD-AA6B72D76C1C}">
      <dgm:prSet custT="1"/>
      <dgm:spPr/>
      <dgm:t>
        <a:bodyPr/>
        <a:lstStyle/>
        <a:p>
          <a:r>
            <a:rPr lang="en-US" sz="1800"/>
            <a:t>Use the provided graphic on your worksheet to visualize their habit building journey.</a:t>
          </a:r>
        </a:p>
      </dgm:t>
    </dgm:pt>
    <dgm:pt modelId="{580C5340-8A83-46B7-A4CB-52ED91049910}" type="parTrans" cxnId="{396EDDE9-559C-4D28-AF72-2F72EFA73995}">
      <dgm:prSet/>
      <dgm:spPr/>
      <dgm:t>
        <a:bodyPr/>
        <a:lstStyle/>
        <a:p>
          <a:endParaRPr lang="en-US" sz="1800"/>
        </a:p>
      </dgm:t>
    </dgm:pt>
    <dgm:pt modelId="{65C9F8E6-FF72-43D2-A477-0B3C39F5CFCD}" type="sibTrans" cxnId="{396EDDE9-559C-4D28-AF72-2F72EFA73995}">
      <dgm:prSet/>
      <dgm:spPr/>
      <dgm:t>
        <a:bodyPr/>
        <a:lstStyle/>
        <a:p>
          <a:endParaRPr lang="en-US" sz="1800"/>
        </a:p>
      </dgm:t>
    </dgm:pt>
    <dgm:pt modelId="{86E1FADF-5E56-40D5-9373-3EA15B5510F2}">
      <dgm:prSet custT="1"/>
      <dgm:spPr/>
      <dgm:t>
        <a:bodyPr/>
        <a:lstStyle/>
        <a:p>
          <a:r>
            <a:rPr lang="en-US" sz="1800"/>
            <a:t>Discuss</a:t>
          </a:r>
        </a:p>
      </dgm:t>
    </dgm:pt>
    <dgm:pt modelId="{4F2E0562-2B79-42EF-9F52-C2FDFC2AAD08}" type="parTrans" cxnId="{C9E8A776-EB9B-499B-8702-41EF919DE7AC}">
      <dgm:prSet/>
      <dgm:spPr/>
      <dgm:t>
        <a:bodyPr/>
        <a:lstStyle/>
        <a:p>
          <a:endParaRPr lang="en-US" sz="1800"/>
        </a:p>
      </dgm:t>
    </dgm:pt>
    <dgm:pt modelId="{C3C590EE-230B-4126-B8CA-7D85972C5EF5}" type="sibTrans" cxnId="{C9E8A776-EB9B-499B-8702-41EF919DE7AC}">
      <dgm:prSet/>
      <dgm:spPr/>
      <dgm:t>
        <a:bodyPr/>
        <a:lstStyle/>
        <a:p>
          <a:endParaRPr lang="en-US" sz="1800"/>
        </a:p>
      </dgm:t>
    </dgm:pt>
    <dgm:pt modelId="{D69CF0E8-709D-4AE6-94A7-1B6776A262FE}">
      <dgm:prSet custT="1"/>
      <dgm:spPr/>
      <dgm:t>
        <a:bodyPr/>
        <a:lstStyle/>
        <a:p>
          <a:r>
            <a:rPr lang="en-US" sz="1800"/>
            <a:t>Lastly, discuss how Alex can find motivation even in the presence of setbacks. </a:t>
          </a:r>
        </a:p>
      </dgm:t>
    </dgm:pt>
    <dgm:pt modelId="{A8743B1A-C7F3-4491-B495-23243091C30E}" type="parTrans" cxnId="{BA24588B-DEED-46A3-B515-123B958FA55A}">
      <dgm:prSet/>
      <dgm:spPr/>
      <dgm:t>
        <a:bodyPr/>
        <a:lstStyle/>
        <a:p>
          <a:endParaRPr lang="en-US" sz="1800"/>
        </a:p>
      </dgm:t>
    </dgm:pt>
    <dgm:pt modelId="{35DF4E1D-737C-40D2-B4CE-EA649183EDE1}" type="sibTrans" cxnId="{BA24588B-DEED-46A3-B515-123B958FA55A}">
      <dgm:prSet/>
      <dgm:spPr/>
      <dgm:t>
        <a:bodyPr/>
        <a:lstStyle/>
        <a:p>
          <a:endParaRPr lang="en-US" sz="1800"/>
        </a:p>
      </dgm:t>
    </dgm:pt>
    <dgm:pt modelId="{323E0C41-7AF7-4181-A0CC-A6A1084D33EA}" type="pres">
      <dgm:prSet presAssocID="{197BB402-E257-43BB-A7D2-02A282F60EF1}" presName="Name0" presStyleCnt="0">
        <dgm:presLayoutVars>
          <dgm:dir/>
          <dgm:animLvl val="lvl"/>
          <dgm:resizeHandles val="exact"/>
        </dgm:presLayoutVars>
      </dgm:prSet>
      <dgm:spPr/>
    </dgm:pt>
    <dgm:pt modelId="{04FCA4A5-13F2-46F9-BB93-30F77CEFDBF8}" type="pres">
      <dgm:prSet presAssocID="{09B486CC-F2AE-445D-9E5E-2D5491747C11}" presName="linNode" presStyleCnt="0"/>
      <dgm:spPr/>
    </dgm:pt>
    <dgm:pt modelId="{3E8C8071-E267-4C35-8D80-CD330091EF18}" type="pres">
      <dgm:prSet presAssocID="{09B486CC-F2AE-445D-9E5E-2D5491747C11}" presName="parentText" presStyleLbl="alignNode1" presStyleIdx="0" presStyleCnt="4">
        <dgm:presLayoutVars>
          <dgm:chMax val="1"/>
          <dgm:bulletEnabled/>
        </dgm:presLayoutVars>
      </dgm:prSet>
      <dgm:spPr/>
    </dgm:pt>
    <dgm:pt modelId="{5B473F06-5163-4FD8-9254-CE70C733FD7C}" type="pres">
      <dgm:prSet presAssocID="{09B486CC-F2AE-445D-9E5E-2D5491747C11}" presName="descendantText" presStyleLbl="alignAccFollowNode1" presStyleIdx="0" presStyleCnt="4">
        <dgm:presLayoutVars>
          <dgm:bulletEnabled/>
        </dgm:presLayoutVars>
      </dgm:prSet>
      <dgm:spPr/>
    </dgm:pt>
    <dgm:pt modelId="{7EAC970B-7830-4AAE-B33A-6F6F5F14141C}" type="pres">
      <dgm:prSet presAssocID="{5FFF9451-081C-43F0-9FEF-3F010805B381}" presName="sp" presStyleCnt="0"/>
      <dgm:spPr/>
    </dgm:pt>
    <dgm:pt modelId="{8265EBB9-BACD-4808-B4E4-650DF3C6A18B}" type="pres">
      <dgm:prSet presAssocID="{3D32FC5D-E6F4-47B5-8942-AEC0319654E1}" presName="linNode" presStyleCnt="0"/>
      <dgm:spPr/>
    </dgm:pt>
    <dgm:pt modelId="{B6152F12-8CFA-46E4-A82E-68E46CA20999}" type="pres">
      <dgm:prSet presAssocID="{3D32FC5D-E6F4-47B5-8942-AEC0319654E1}" presName="parentText" presStyleLbl="alignNode1" presStyleIdx="1" presStyleCnt="4">
        <dgm:presLayoutVars>
          <dgm:chMax val="1"/>
          <dgm:bulletEnabled/>
        </dgm:presLayoutVars>
      </dgm:prSet>
      <dgm:spPr/>
    </dgm:pt>
    <dgm:pt modelId="{B155EC21-0949-41B2-8C0D-A331A02CD9E3}" type="pres">
      <dgm:prSet presAssocID="{3D32FC5D-E6F4-47B5-8942-AEC0319654E1}" presName="descendantText" presStyleLbl="alignAccFollowNode1" presStyleIdx="1" presStyleCnt="4">
        <dgm:presLayoutVars>
          <dgm:bulletEnabled/>
        </dgm:presLayoutVars>
      </dgm:prSet>
      <dgm:spPr/>
    </dgm:pt>
    <dgm:pt modelId="{20711D29-B5F2-4CB3-94A4-C9CF4C7E6C0E}" type="pres">
      <dgm:prSet presAssocID="{F358C4D0-A23E-4F18-8AA7-B92D51EB113B}" presName="sp" presStyleCnt="0"/>
      <dgm:spPr/>
    </dgm:pt>
    <dgm:pt modelId="{A79DC80C-CFA4-46DD-9E10-27233CD95ED5}" type="pres">
      <dgm:prSet presAssocID="{DECBA3BA-0559-48A5-9BD5-B5483BE299E7}" presName="linNode" presStyleCnt="0"/>
      <dgm:spPr/>
    </dgm:pt>
    <dgm:pt modelId="{8AA96365-5E28-479F-9D60-32C43C6AF3D9}" type="pres">
      <dgm:prSet presAssocID="{DECBA3BA-0559-48A5-9BD5-B5483BE299E7}" presName="parentText" presStyleLbl="alignNode1" presStyleIdx="2" presStyleCnt="4">
        <dgm:presLayoutVars>
          <dgm:chMax val="1"/>
          <dgm:bulletEnabled/>
        </dgm:presLayoutVars>
      </dgm:prSet>
      <dgm:spPr/>
    </dgm:pt>
    <dgm:pt modelId="{98E99637-C36A-4A08-B8A4-A261C8E73F19}" type="pres">
      <dgm:prSet presAssocID="{DECBA3BA-0559-48A5-9BD5-B5483BE299E7}" presName="descendantText" presStyleLbl="alignAccFollowNode1" presStyleIdx="2" presStyleCnt="4">
        <dgm:presLayoutVars>
          <dgm:bulletEnabled/>
        </dgm:presLayoutVars>
      </dgm:prSet>
      <dgm:spPr/>
    </dgm:pt>
    <dgm:pt modelId="{8923646D-9151-4429-9153-0FE4AC38C4F2}" type="pres">
      <dgm:prSet presAssocID="{3B20F864-45EB-405A-982E-03A657A2BD57}" presName="sp" presStyleCnt="0"/>
      <dgm:spPr/>
    </dgm:pt>
    <dgm:pt modelId="{1BA1DBE8-C91C-48B9-A536-A3F6346A65DE}" type="pres">
      <dgm:prSet presAssocID="{86E1FADF-5E56-40D5-9373-3EA15B5510F2}" presName="linNode" presStyleCnt="0"/>
      <dgm:spPr/>
    </dgm:pt>
    <dgm:pt modelId="{FC1A3A5B-D4E0-4CBC-BEE6-852999FE4556}" type="pres">
      <dgm:prSet presAssocID="{86E1FADF-5E56-40D5-9373-3EA15B5510F2}" presName="parentText" presStyleLbl="alignNode1" presStyleIdx="3" presStyleCnt="4" custLinFactNeighborY="1005">
        <dgm:presLayoutVars>
          <dgm:chMax val="1"/>
          <dgm:bulletEnabled/>
        </dgm:presLayoutVars>
      </dgm:prSet>
      <dgm:spPr/>
    </dgm:pt>
    <dgm:pt modelId="{861188EB-1246-4AE1-83DE-C4C372E88896}" type="pres">
      <dgm:prSet presAssocID="{86E1FADF-5E56-40D5-9373-3EA15B5510F2}" presName="descendantText" presStyleLbl="alignAccFollowNode1" presStyleIdx="3" presStyleCnt="4">
        <dgm:presLayoutVars>
          <dgm:bulletEnabled/>
        </dgm:presLayoutVars>
      </dgm:prSet>
      <dgm:spPr/>
    </dgm:pt>
  </dgm:ptLst>
  <dgm:cxnLst>
    <dgm:cxn modelId="{5499E50A-E55A-4340-8571-691A0871988F}" type="presOf" srcId="{197BB402-E257-43BB-A7D2-02A282F60EF1}" destId="{323E0C41-7AF7-4181-A0CC-A6A1084D33EA}" srcOrd="0" destOrd="0" presId="urn:microsoft.com/office/officeart/2016/7/layout/VerticalSolidActionList"/>
    <dgm:cxn modelId="{8A7D9113-8850-4B6F-A9DD-0C42BFA244F9}" srcId="{197BB402-E257-43BB-A7D2-02A282F60EF1}" destId="{09B486CC-F2AE-445D-9E5E-2D5491747C11}" srcOrd="0" destOrd="0" parTransId="{87403FE3-EBE2-4737-A871-3CBAF983FD9E}" sibTransId="{5FFF9451-081C-43F0-9FEF-3F010805B381}"/>
    <dgm:cxn modelId="{970AC517-39FF-4721-9A9D-042346AA3324}" type="presOf" srcId="{09B486CC-F2AE-445D-9E5E-2D5491747C11}" destId="{3E8C8071-E267-4C35-8D80-CD330091EF18}" srcOrd="0" destOrd="0" presId="urn:microsoft.com/office/officeart/2016/7/layout/VerticalSolidActionList"/>
    <dgm:cxn modelId="{5E39E617-10AA-4116-BBCA-972C81CA95A6}" type="presOf" srcId="{86E1FADF-5E56-40D5-9373-3EA15B5510F2}" destId="{FC1A3A5B-D4E0-4CBC-BEE6-852999FE4556}" srcOrd="0" destOrd="0" presId="urn:microsoft.com/office/officeart/2016/7/layout/VerticalSolidActionList"/>
    <dgm:cxn modelId="{37F07531-4719-43F6-8965-601F230445F4}" srcId="{197BB402-E257-43BB-A7D2-02A282F60EF1}" destId="{3D32FC5D-E6F4-47B5-8942-AEC0319654E1}" srcOrd="1" destOrd="0" parTransId="{2BC15C64-514B-4CFB-867D-86424332A007}" sibTransId="{F358C4D0-A23E-4F18-8AA7-B92D51EB113B}"/>
    <dgm:cxn modelId="{EADD096D-2C3E-4C1F-98F4-924F2AA0BB4F}" srcId="{197BB402-E257-43BB-A7D2-02A282F60EF1}" destId="{DECBA3BA-0559-48A5-9BD5-B5483BE299E7}" srcOrd="2" destOrd="0" parTransId="{C85050E6-D186-4619-B729-4D9A8FE6AD93}" sibTransId="{3B20F864-45EB-405A-982E-03A657A2BD57}"/>
    <dgm:cxn modelId="{FD8FA551-E186-4626-B70A-579C3286D8CF}" srcId="{09B486CC-F2AE-445D-9E5E-2D5491747C11}" destId="{3EB332EA-C700-485D-BD19-BFD10FA7CD23}" srcOrd="0" destOrd="0" parTransId="{2575481A-FFCC-4E1A-928A-70DEF3D13E23}" sibTransId="{CF9AAB71-2E58-465F-8EAE-B3B79E28D718}"/>
    <dgm:cxn modelId="{C9E8A776-EB9B-499B-8702-41EF919DE7AC}" srcId="{197BB402-E257-43BB-A7D2-02A282F60EF1}" destId="{86E1FADF-5E56-40D5-9373-3EA15B5510F2}" srcOrd="3" destOrd="0" parTransId="{4F2E0562-2B79-42EF-9F52-C2FDFC2AAD08}" sibTransId="{C3C590EE-230B-4126-B8CA-7D85972C5EF5}"/>
    <dgm:cxn modelId="{E5C56789-F845-4048-A545-BB576BA16CC3}" type="presOf" srcId="{3BEEEA17-3F62-49BA-BA45-BD2B23F40C26}" destId="{B155EC21-0949-41B2-8C0D-A331A02CD9E3}" srcOrd="0" destOrd="0" presId="urn:microsoft.com/office/officeart/2016/7/layout/VerticalSolidActionList"/>
    <dgm:cxn modelId="{BA24588B-DEED-46A3-B515-123B958FA55A}" srcId="{86E1FADF-5E56-40D5-9373-3EA15B5510F2}" destId="{D69CF0E8-709D-4AE6-94A7-1B6776A262FE}" srcOrd="0" destOrd="0" parTransId="{A8743B1A-C7F3-4491-B495-23243091C30E}" sibTransId="{35DF4E1D-737C-40D2-B4CE-EA649183EDE1}"/>
    <dgm:cxn modelId="{AB789A8F-8BF2-460C-AF9C-4F9D8C286C54}" type="presOf" srcId="{FD967C18-68AC-49A9-9CBD-AA6B72D76C1C}" destId="{98E99637-C36A-4A08-B8A4-A261C8E73F19}" srcOrd="0" destOrd="0" presId="urn:microsoft.com/office/officeart/2016/7/layout/VerticalSolidActionList"/>
    <dgm:cxn modelId="{BB5D2297-EAC4-4634-8BCA-D74FB93F0F18}" type="presOf" srcId="{D69CF0E8-709D-4AE6-94A7-1B6776A262FE}" destId="{861188EB-1246-4AE1-83DE-C4C372E88896}" srcOrd="0" destOrd="0" presId="urn:microsoft.com/office/officeart/2016/7/layout/VerticalSolidActionList"/>
    <dgm:cxn modelId="{5DBE58AC-507B-4B17-ACC7-AB1AB7D890D4}" type="presOf" srcId="{DECBA3BA-0559-48A5-9BD5-B5483BE299E7}" destId="{8AA96365-5E28-479F-9D60-32C43C6AF3D9}" srcOrd="0" destOrd="0" presId="urn:microsoft.com/office/officeart/2016/7/layout/VerticalSolidActionList"/>
    <dgm:cxn modelId="{CA18BCE7-4BD6-4BE3-B158-F12B8F9824B5}" type="presOf" srcId="{3EB332EA-C700-485D-BD19-BFD10FA7CD23}" destId="{5B473F06-5163-4FD8-9254-CE70C733FD7C}" srcOrd="0" destOrd="0" presId="urn:microsoft.com/office/officeart/2016/7/layout/VerticalSolidActionList"/>
    <dgm:cxn modelId="{396EDDE9-559C-4D28-AF72-2F72EFA73995}" srcId="{DECBA3BA-0559-48A5-9BD5-B5483BE299E7}" destId="{FD967C18-68AC-49A9-9CBD-AA6B72D76C1C}" srcOrd="0" destOrd="0" parTransId="{580C5340-8A83-46B7-A4CB-52ED91049910}" sibTransId="{65C9F8E6-FF72-43D2-A477-0B3C39F5CFCD}"/>
    <dgm:cxn modelId="{A7D026EC-BB82-4693-B5B8-27A383F88F44}" srcId="{3D32FC5D-E6F4-47B5-8942-AEC0319654E1}" destId="{3BEEEA17-3F62-49BA-BA45-BD2B23F40C26}" srcOrd="0" destOrd="0" parTransId="{E313E948-F31B-4B59-B391-2CD9AAFB8812}" sibTransId="{A4BB8A48-BAAA-459B-8F2F-F82A583804D6}"/>
    <dgm:cxn modelId="{28E798FE-37A6-44FC-884B-E4F61EB67346}" type="presOf" srcId="{3D32FC5D-E6F4-47B5-8942-AEC0319654E1}" destId="{B6152F12-8CFA-46E4-A82E-68E46CA20999}" srcOrd="0" destOrd="0" presId="urn:microsoft.com/office/officeart/2016/7/layout/VerticalSolidActionList"/>
    <dgm:cxn modelId="{B7D49C47-B1F6-41EA-B96E-102CB99B186A}" type="presParOf" srcId="{323E0C41-7AF7-4181-A0CC-A6A1084D33EA}" destId="{04FCA4A5-13F2-46F9-BB93-30F77CEFDBF8}" srcOrd="0" destOrd="0" presId="urn:microsoft.com/office/officeart/2016/7/layout/VerticalSolidActionList"/>
    <dgm:cxn modelId="{C0F87F25-D142-43DF-B570-DA17C07B5F68}" type="presParOf" srcId="{04FCA4A5-13F2-46F9-BB93-30F77CEFDBF8}" destId="{3E8C8071-E267-4C35-8D80-CD330091EF18}" srcOrd="0" destOrd="0" presId="urn:microsoft.com/office/officeart/2016/7/layout/VerticalSolidActionList"/>
    <dgm:cxn modelId="{5F5A88A7-77D6-4E52-9D72-FBD8CA05E024}" type="presParOf" srcId="{04FCA4A5-13F2-46F9-BB93-30F77CEFDBF8}" destId="{5B473F06-5163-4FD8-9254-CE70C733FD7C}" srcOrd="1" destOrd="0" presId="urn:microsoft.com/office/officeart/2016/7/layout/VerticalSolidActionList"/>
    <dgm:cxn modelId="{1BE95067-6FF4-40A0-A737-449D1F88A32C}" type="presParOf" srcId="{323E0C41-7AF7-4181-A0CC-A6A1084D33EA}" destId="{7EAC970B-7830-4AAE-B33A-6F6F5F14141C}" srcOrd="1" destOrd="0" presId="urn:microsoft.com/office/officeart/2016/7/layout/VerticalSolidActionList"/>
    <dgm:cxn modelId="{9C648278-F372-43F2-B980-5F63B0BF3F11}" type="presParOf" srcId="{323E0C41-7AF7-4181-A0CC-A6A1084D33EA}" destId="{8265EBB9-BACD-4808-B4E4-650DF3C6A18B}" srcOrd="2" destOrd="0" presId="urn:microsoft.com/office/officeart/2016/7/layout/VerticalSolidActionList"/>
    <dgm:cxn modelId="{2BF5F4A7-6764-45A3-9DF6-C2751AB139B3}" type="presParOf" srcId="{8265EBB9-BACD-4808-B4E4-650DF3C6A18B}" destId="{B6152F12-8CFA-46E4-A82E-68E46CA20999}" srcOrd="0" destOrd="0" presId="urn:microsoft.com/office/officeart/2016/7/layout/VerticalSolidActionList"/>
    <dgm:cxn modelId="{AF5AAE58-763B-4105-A893-6407645C0EFD}" type="presParOf" srcId="{8265EBB9-BACD-4808-B4E4-650DF3C6A18B}" destId="{B155EC21-0949-41B2-8C0D-A331A02CD9E3}" srcOrd="1" destOrd="0" presId="urn:microsoft.com/office/officeart/2016/7/layout/VerticalSolidActionList"/>
    <dgm:cxn modelId="{AA411086-E1F9-4410-9F73-83C38D5788C3}" type="presParOf" srcId="{323E0C41-7AF7-4181-A0CC-A6A1084D33EA}" destId="{20711D29-B5F2-4CB3-94A4-C9CF4C7E6C0E}" srcOrd="3" destOrd="0" presId="urn:microsoft.com/office/officeart/2016/7/layout/VerticalSolidActionList"/>
    <dgm:cxn modelId="{79B96F34-F4B4-45DC-8509-533D4FEC71DD}" type="presParOf" srcId="{323E0C41-7AF7-4181-A0CC-A6A1084D33EA}" destId="{A79DC80C-CFA4-46DD-9E10-27233CD95ED5}" srcOrd="4" destOrd="0" presId="urn:microsoft.com/office/officeart/2016/7/layout/VerticalSolidActionList"/>
    <dgm:cxn modelId="{32189F0E-3F44-4C0E-8C04-CF69D17B708D}" type="presParOf" srcId="{A79DC80C-CFA4-46DD-9E10-27233CD95ED5}" destId="{8AA96365-5E28-479F-9D60-32C43C6AF3D9}" srcOrd="0" destOrd="0" presId="urn:microsoft.com/office/officeart/2016/7/layout/VerticalSolidActionList"/>
    <dgm:cxn modelId="{DAFE7C11-3F56-4AF0-846F-328C2EE74A4C}" type="presParOf" srcId="{A79DC80C-CFA4-46DD-9E10-27233CD95ED5}" destId="{98E99637-C36A-4A08-B8A4-A261C8E73F19}" srcOrd="1" destOrd="0" presId="urn:microsoft.com/office/officeart/2016/7/layout/VerticalSolidActionList"/>
    <dgm:cxn modelId="{9EDDF8E4-4FCD-4C09-81E1-AC50DFE5C4BC}" type="presParOf" srcId="{323E0C41-7AF7-4181-A0CC-A6A1084D33EA}" destId="{8923646D-9151-4429-9153-0FE4AC38C4F2}" srcOrd="5" destOrd="0" presId="urn:microsoft.com/office/officeart/2016/7/layout/VerticalSolidActionList"/>
    <dgm:cxn modelId="{38AB2BC8-5897-4D28-9074-50D318F12662}" type="presParOf" srcId="{323E0C41-7AF7-4181-A0CC-A6A1084D33EA}" destId="{1BA1DBE8-C91C-48B9-A536-A3F6346A65DE}" srcOrd="6" destOrd="0" presId="urn:microsoft.com/office/officeart/2016/7/layout/VerticalSolidActionList"/>
    <dgm:cxn modelId="{F913DFE5-3445-40AF-AA51-9E6BAF464870}" type="presParOf" srcId="{1BA1DBE8-C91C-48B9-A536-A3F6346A65DE}" destId="{FC1A3A5B-D4E0-4CBC-BEE6-852999FE4556}" srcOrd="0" destOrd="0" presId="urn:microsoft.com/office/officeart/2016/7/layout/VerticalSolidActionList"/>
    <dgm:cxn modelId="{0CB10F13-1A12-4AB9-859B-3ABE365F5B7A}" type="presParOf" srcId="{1BA1DBE8-C91C-48B9-A536-A3F6346A65DE}" destId="{861188EB-1246-4AE1-83DE-C4C372E8889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71E742-AFB8-43AD-874F-DB939D966E5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3ED832B-3569-43D8-A1D9-EE3E2820A0AC}">
      <dgm:prSet/>
      <dgm:spPr/>
      <dgm:t>
        <a:bodyPr/>
        <a:lstStyle/>
        <a:p>
          <a:r>
            <a:rPr lang="en-US" b="1"/>
            <a:t>O: Open</a:t>
          </a:r>
          <a:endParaRPr lang="en-US"/>
        </a:p>
      </dgm:t>
    </dgm:pt>
    <dgm:pt modelId="{82017639-178A-4823-A8C5-0D20B8758D36}" type="parTrans" cxnId="{54D1D883-37A9-4642-BE2A-27041BCFA60F}">
      <dgm:prSet/>
      <dgm:spPr/>
      <dgm:t>
        <a:bodyPr/>
        <a:lstStyle/>
        <a:p>
          <a:endParaRPr lang="en-US"/>
        </a:p>
      </dgm:t>
    </dgm:pt>
    <dgm:pt modelId="{7C790F29-7F17-4602-BDC6-9F8FB8ED324E}" type="sibTrans" cxnId="{54D1D883-37A9-4642-BE2A-27041BCFA60F}">
      <dgm:prSet/>
      <dgm:spPr/>
      <dgm:t>
        <a:bodyPr/>
        <a:lstStyle/>
        <a:p>
          <a:endParaRPr lang="en-US"/>
        </a:p>
      </dgm:t>
    </dgm:pt>
    <dgm:pt modelId="{7A097DAC-A371-4593-9605-EEE6D84EA0E2}">
      <dgm:prSet/>
      <dgm:spPr/>
      <dgm:t>
        <a:bodyPr/>
        <a:lstStyle/>
        <a:p>
          <a:r>
            <a:rPr lang="en-US"/>
            <a:t>Open communication</a:t>
          </a:r>
        </a:p>
      </dgm:t>
    </dgm:pt>
    <dgm:pt modelId="{D3AEB8B1-9F50-42E9-A153-AFB5C464D7AE}" type="parTrans" cxnId="{AB8AD9F0-BE07-4071-AF1F-955AFE91F3CE}">
      <dgm:prSet/>
      <dgm:spPr/>
      <dgm:t>
        <a:bodyPr/>
        <a:lstStyle/>
        <a:p>
          <a:endParaRPr lang="en-US"/>
        </a:p>
      </dgm:t>
    </dgm:pt>
    <dgm:pt modelId="{81BFD750-F959-4873-A93C-A6D542C0EECB}" type="sibTrans" cxnId="{AB8AD9F0-BE07-4071-AF1F-955AFE91F3CE}">
      <dgm:prSet/>
      <dgm:spPr/>
      <dgm:t>
        <a:bodyPr/>
        <a:lstStyle/>
        <a:p>
          <a:endParaRPr lang="en-US"/>
        </a:p>
      </dgm:t>
    </dgm:pt>
    <dgm:pt modelId="{C44BB0AA-DA50-4692-9CA3-4EFB60CBDF70}">
      <dgm:prSet/>
      <dgm:spPr/>
      <dgm:t>
        <a:bodyPr/>
        <a:lstStyle/>
        <a:p>
          <a:r>
            <a:rPr lang="en-US" b="1"/>
            <a:t>R: Reciprocal</a:t>
          </a:r>
          <a:endParaRPr lang="en-US"/>
        </a:p>
      </dgm:t>
    </dgm:pt>
    <dgm:pt modelId="{E4E7AB92-5BDE-41D6-AFDB-9AC1B82AEC74}" type="parTrans" cxnId="{63AB0329-27E3-41CF-A3E5-DB068382FDDC}">
      <dgm:prSet/>
      <dgm:spPr/>
      <dgm:t>
        <a:bodyPr/>
        <a:lstStyle/>
        <a:p>
          <a:endParaRPr lang="en-US"/>
        </a:p>
      </dgm:t>
    </dgm:pt>
    <dgm:pt modelId="{5327C156-31D6-4021-A73D-7ED5831BED36}" type="sibTrans" cxnId="{63AB0329-27E3-41CF-A3E5-DB068382FDDC}">
      <dgm:prSet/>
      <dgm:spPr/>
      <dgm:t>
        <a:bodyPr/>
        <a:lstStyle/>
        <a:p>
          <a:endParaRPr lang="en-US"/>
        </a:p>
      </dgm:t>
    </dgm:pt>
    <dgm:pt modelId="{99890D9D-0CA4-400A-AFF7-7C9C54466A27}">
      <dgm:prSet/>
      <dgm:spPr/>
      <dgm:t>
        <a:bodyPr/>
        <a:lstStyle/>
        <a:p>
          <a:r>
            <a:rPr lang="en-US"/>
            <a:t>Reciprocity in setting boundaries </a:t>
          </a:r>
        </a:p>
      </dgm:t>
    </dgm:pt>
    <dgm:pt modelId="{B46EE770-F431-4ACA-B883-695F0CACC6E2}" type="parTrans" cxnId="{A8B05747-4711-4730-BCEC-4844839777A2}">
      <dgm:prSet/>
      <dgm:spPr/>
      <dgm:t>
        <a:bodyPr/>
        <a:lstStyle/>
        <a:p>
          <a:endParaRPr lang="en-US"/>
        </a:p>
      </dgm:t>
    </dgm:pt>
    <dgm:pt modelId="{AA913F1C-7449-4CBE-9449-30DFBE9505BE}" type="sibTrans" cxnId="{A8B05747-4711-4730-BCEC-4844839777A2}">
      <dgm:prSet/>
      <dgm:spPr/>
      <dgm:t>
        <a:bodyPr/>
        <a:lstStyle/>
        <a:p>
          <a:endParaRPr lang="en-US"/>
        </a:p>
      </dgm:t>
    </dgm:pt>
    <dgm:pt modelId="{3AE7A891-39B5-4A81-B004-39F23159DDA6}">
      <dgm:prSet/>
      <dgm:spPr/>
      <dgm:t>
        <a:bodyPr/>
        <a:lstStyle/>
        <a:p>
          <a:r>
            <a:rPr lang="en-US" b="1"/>
            <a:t>B: Boundaries and</a:t>
          </a:r>
          <a:endParaRPr lang="en-US"/>
        </a:p>
      </dgm:t>
    </dgm:pt>
    <dgm:pt modelId="{30D7EEB2-7E1A-4AAB-80FA-667778CC08E4}" type="parTrans" cxnId="{3DD3B054-EFFC-4B48-9AFB-6D9A6677E287}">
      <dgm:prSet/>
      <dgm:spPr/>
      <dgm:t>
        <a:bodyPr/>
        <a:lstStyle/>
        <a:p>
          <a:endParaRPr lang="en-US"/>
        </a:p>
      </dgm:t>
    </dgm:pt>
    <dgm:pt modelId="{9CCB8A4D-B204-4E25-A0FF-0A9C1B13E475}" type="sibTrans" cxnId="{3DD3B054-EFFC-4B48-9AFB-6D9A6677E287}">
      <dgm:prSet/>
      <dgm:spPr/>
      <dgm:t>
        <a:bodyPr/>
        <a:lstStyle/>
        <a:p>
          <a:endParaRPr lang="en-US"/>
        </a:p>
      </dgm:t>
    </dgm:pt>
    <dgm:pt modelId="{B5EB1640-E044-490B-806F-DFB7F0ACC469}">
      <dgm:prSet/>
      <dgm:spPr/>
      <dgm:t>
        <a:bodyPr/>
        <a:lstStyle/>
        <a:p>
          <a:r>
            <a:rPr lang="en-US"/>
            <a:t>defining and communicating your limits and expectations within the relationship</a:t>
          </a:r>
        </a:p>
      </dgm:t>
    </dgm:pt>
    <dgm:pt modelId="{E4FDCFE2-27DA-4DEC-B332-7835AA5FBE48}" type="parTrans" cxnId="{8C504C54-40F5-4059-9047-8FDB131C2511}">
      <dgm:prSet/>
      <dgm:spPr/>
      <dgm:t>
        <a:bodyPr/>
        <a:lstStyle/>
        <a:p>
          <a:endParaRPr lang="en-US"/>
        </a:p>
      </dgm:t>
    </dgm:pt>
    <dgm:pt modelId="{3A620101-CDB5-4E3E-B6D2-A06C497E9935}" type="sibTrans" cxnId="{8C504C54-40F5-4059-9047-8FDB131C2511}">
      <dgm:prSet/>
      <dgm:spPr/>
      <dgm:t>
        <a:bodyPr/>
        <a:lstStyle/>
        <a:p>
          <a:endParaRPr lang="en-US"/>
        </a:p>
      </dgm:t>
    </dgm:pt>
    <dgm:pt modelId="{0C9DEB5D-D685-4A15-A57F-1A4A9BE772DE}">
      <dgm:prSet/>
      <dgm:spPr/>
      <dgm:t>
        <a:bodyPr/>
        <a:lstStyle/>
        <a:p>
          <a:r>
            <a:rPr lang="en-US" b="1"/>
            <a:t>I: Inclusion</a:t>
          </a:r>
          <a:endParaRPr lang="en-US"/>
        </a:p>
      </dgm:t>
    </dgm:pt>
    <dgm:pt modelId="{51C0DC67-77D8-4FB7-A86E-53E87F87B9A4}" type="parTrans" cxnId="{2F5850C6-7B19-48B4-B3FA-998CA9A5F7A7}">
      <dgm:prSet/>
      <dgm:spPr/>
      <dgm:t>
        <a:bodyPr/>
        <a:lstStyle/>
        <a:p>
          <a:endParaRPr lang="en-US"/>
        </a:p>
      </dgm:t>
    </dgm:pt>
    <dgm:pt modelId="{C35ECBD9-5A70-4051-8409-48207DCF7090}" type="sibTrans" cxnId="{2F5850C6-7B19-48B4-B3FA-998CA9A5F7A7}">
      <dgm:prSet/>
      <dgm:spPr/>
      <dgm:t>
        <a:bodyPr/>
        <a:lstStyle/>
        <a:p>
          <a:endParaRPr lang="en-US"/>
        </a:p>
      </dgm:t>
    </dgm:pt>
    <dgm:pt modelId="{D3CFE8BE-526F-4109-BC2C-FD05A82B2E6D}">
      <dgm:prSet/>
      <dgm:spPr/>
      <dgm:t>
        <a:bodyPr/>
        <a:lstStyle/>
        <a:p>
          <a:r>
            <a:rPr lang="en-US"/>
            <a:t>involving the other person in the process of boundary setting</a:t>
          </a:r>
        </a:p>
      </dgm:t>
    </dgm:pt>
    <dgm:pt modelId="{36CD2820-0834-4569-9D38-8A64EB4EA1F5}" type="parTrans" cxnId="{ECF64A67-C02F-45BE-B6F9-9BA326C14566}">
      <dgm:prSet/>
      <dgm:spPr/>
      <dgm:t>
        <a:bodyPr/>
        <a:lstStyle/>
        <a:p>
          <a:endParaRPr lang="en-US"/>
        </a:p>
      </dgm:t>
    </dgm:pt>
    <dgm:pt modelId="{F2B6057B-0021-49D0-82C4-18A81FD4C872}" type="sibTrans" cxnId="{ECF64A67-C02F-45BE-B6F9-9BA326C14566}">
      <dgm:prSet/>
      <dgm:spPr/>
      <dgm:t>
        <a:bodyPr/>
        <a:lstStyle/>
        <a:p>
          <a:endParaRPr lang="en-US"/>
        </a:p>
      </dgm:t>
    </dgm:pt>
    <dgm:pt modelId="{9C03CABC-B822-4BFF-8A7D-C0BE64C83B46}">
      <dgm:prSet/>
      <dgm:spPr/>
      <dgm:t>
        <a:bodyPr/>
        <a:lstStyle/>
        <a:p>
          <a:r>
            <a:rPr lang="en-US" b="1"/>
            <a:t>T: techniques </a:t>
          </a:r>
          <a:endParaRPr lang="en-US"/>
        </a:p>
      </dgm:t>
    </dgm:pt>
    <dgm:pt modelId="{A7D2ABD8-8129-40B2-96DF-1126A178BA2D}" type="parTrans" cxnId="{0204E972-4076-4DE1-8192-5171F55BE2AC}">
      <dgm:prSet/>
      <dgm:spPr/>
      <dgm:t>
        <a:bodyPr/>
        <a:lstStyle/>
        <a:p>
          <a:endParaRPr lang="en-US"/>
        </a:p>
      </dgm:t>
    </dgm:pt>
    <dgm:pt modelId="{95B10D9B-03CC-4DD4-B942-BA1CB973A5DC}" type="sibTrans" cxnId="{0204E972-4076-4DE1-8192-5171F55BE2AC}">
      <dgm:prSet/>
      <dgm:spPr/>
      <dgm:t>
        <a:bodyPr/>
        <a:lstStyle/>
        <a:p>
          <a:endParaRPr lang="en-US"/>
        </a:p>
      </dgm:t>
    </dgm:pt>
    <dgm:pt modelId="{A287FCB9-1A5E-4E3B-9927-F18EF0A34D2C}">
      <dgm:prSet/>
      <dgm:spPr/>
      <dgm:t>
        <a:bodyPr/>
        <a:lstStyle/>
        <a:p>
          <a:r>
            <a:rPr lang="en-US"/>
            <a:t>strategies and methods used to set and maintain boundaries</a:t>
          </a:r>
        </a:p>
      </dgm:t>
    </dgm:pt>
    <dgm:pt modelId="{C50F5689-ECC6-4A88-B8C9-22BBFD044912}" type="parTrans" cxnId="{D3813E87-3976-41EE-9E81-ACAE72CC69B2}">
      <dgm:prSet/>
      <dgm:spPr/>
      <dgm:t>
        <a:bodyPr/>
        <a:lstStyle/>
        <a:p>
          <a:endParaRPr lang="en-US"/>
        </a:p>
      </dgm:t>
    </dgm:pt>
    <dgm:pt modelId="{DFBBCF25-0730-4190-93EB-406B7E68ED95}" type="sibTrans" cxnId="{D3813E87-3976-41EE-9E81-ACAE72CC69B2}">
      <dgm:prSet/>
      <dgm:spPr/>
      <dgm:t>
        <a:bodyPr/>
        <a:lstStyle/>
        <a:p>
          <a:endParaRPr lang="en-US"/>
        </a:p>
      </dgm:t>
    </dgm:pt>
    <dgm:pt modelId="{B1AC9B63-9045-4CA2-8A42-FBF9033F6D31}" type="pres">
      <dgm:prSet presAssocID="{DC71E742-AFB8-43AD-874F-DB939D966E58}" presName="linear" presStyleCnt="0">
        <dgm:presLayoutVars>
          <dgm:animLvl val="lvl"/>
          <dgm:resizeHandles val="exact"/>
        </dgm:presLayoutVars>
      </dgm:prSet>
      <dgm:spPr/>
    </dgm:pt>
    <dgm:pt modelId="{2E3800A3-F78F-453B-9A8B-6C1544EE54D0}" type="pres">
      <dgm:prSet presAssocID="{93ED832B-3569-43D8-A1D9-EE3E2820A0AC}" presName="parentText" presStyleLbl="node1" presStyleIdx="0" presStyleCnt="5">
        <dgm:presLayoutVars>
          <dgm:chMax val="0"/>
          <dgm:bulletEnabled val="1"/>
        </dgm:presLayoutVars>
      </dgm:prSet>
      <dgm:spPr/>
    </dgm:pt>
    <dgm:pt modelId="{C0E330DD-3674-44ED-A84F-58A203BF0D43}" type="pres">
      <dgm:prSet presAssocID="{93ED832B-3569-43D8-A1D9-EE3E2820A0AC}" presName="childText" presStyleLbl="revTx" presStyleIdx="0" presStyleCnt="5">
        <dgm:presLayoutVars>
          <dgm:bulletEnabled val="1"/>
        </dgm:presLayoutVars>
      </dgm:prSet>
      <dgm:spPr/>
    </dgm:pt>
    <dgm:pt modelId="{BD6517B3-0359-40FF-A1DC-C40634BB8F0F}" type="pres">
      <dgm:prSet presAssocID="{C44BB0AA-DA50-4692-9CA3-4EFB60CBDF70}" presName="parentText" presStyleLbl="node1" presStyleIdx="1" presStyleCnt="5">
        <dgm:presLayoutVars>
          <dgm:chMax val="0"/>
          <dgm:bulletEnabled val="1"/>
        </dgm:presLayoutVars>
      </dgm:prSet>
      <dgm:spPr/>
    </dgm:pt>
    <dgm:pt modelId="{EC7FF746-3C2C-4DD9-870A-930DA3C48A1C}" type="pres">
      <dgm:prSet presAssocID="{C44BB0AA-DA50-4692-9CA3-4EFB60CBDF70}" presName="childText" presStyleLbl="revTx" presStyleIdx="1" presStyleCnt="5">
        <dgm:presLayoutVars>
          <dgm:bulletEnabled val="1"/>
        </dgm:presLayoutVars>
      </dgm:prSet>
      <dgm:spPr/>
    </dgm:pt>
    <dgm:pt modelId="{CA957771-C9EA-43BE-94CF-4818EAC25A46}" type="pres">
      <dgm:prSet presAssocID="{3AE7A891-39B5-4A81-B004-39F23159DDA6}" presName="parentText" presStyleLbl="node1" presStyleIdx="2" presStyleCnt="5">
        <dgm:presLayoutVars>
          <dgm:chMax val="0"/>
          <dgm:bulletEnabled val="1"/>
        </dgm:presLayoutVars>
      </dgm:prSet>
      <dgm:spPr/>
    </dgm:pt>
    <dgm:pt modelId="{A191C1BB-7659-453A-9DCA-AA0E5658B4E2}" type="pres">
      <dgm:prSet presAssocID="{3AE7A891-39B5-4A81-B004-39F23159DDA6}" presName="childText" presStyleLbl="revTx" presStyleIdx="2" presStyleCnt="5">
        <dgm:presLayoutVars>
          <dgm:bulletEnabled val="1"/>
        </dgm:presLayoutVars>
      </dgm:prSet>
      <dgm:spPr/>
    </dgm:pt>
    <dgm:pt modelId="{29BFD940-E0D0-4F32-94CC-1571FA743596}" type="pres">
      <dgm:prSet presAssocID="{0C9DEB5D-D685-4A15-A57F-1A4A9BE772DE}" presName="parentText" presStyleLbl="node1" presStyleIdx="3" presStyleCnt="5">
        <dgm:presLayoutVars>
          <dgm:chMax val="0"/>
          <dgm:bulletEnabled val="1"/>
        </dgm:presLayoutVars>
      </dgm:prSet>
      <dgm:spPr/>
    </dgm:pt>
    <dgm:pt modelId="{86788699-5213-4E5A-ACDF-3EFFB6378DD2}" type="pres">
      <dgm:prSet presAssocID="{0C9DEB5D-D685-4A15-A57F-1A4A9BE772DE}" presName="childText" presStyleLbl="revTx" presStyleIdx="3" presStyleCnt="5">
        <dgm:presLayoutVars>
          <dgm:bulletEnabled val="1"/>
        </dgm:presLayoutVars>
      </dgm:prSet>
      <dgm:spPr/>
    </dgm:pt>
    <dgm:pt modelId="{FCE207B6-1347-409E-A396-B2730136B42B}" type="pres">
      <dgm:prSet presAssocID="{9C03CABC-B822-4BFF-8A7D-C0BE64C83B46}" presName="parentText" presStyleLbl="node1" presStyleIdx="4" presStyleCnt="5">
        <dgm:presLayoutVars>
          <dgm:chMax val="0"/>
          <dgm:bulletEnabled val="1"/>
        </dgm:presLayoutVars>
      </dgm:prSet>
      <dgm:spPr/>
    </dgm:pt>
    <dgm:pt modelId="{347B8099-0F0B-4AF8-949E-79934BBAB1CB}" type="pres">
      <dgm:prSet presAssocID="{9C03CABC-B822-4BFF-8A7D-C0BE64C83B46}" presName="childText" presStyleLbl="revTx" presStyleIdx="4" presStyleCnt="5">
        <dgm:presLayoutVars>
          <dgm:bulletEnabled val="1"/>
        </dgm:presLayoutVars>
      </dgm:prSet>
      <dgm:spPr/>
    </dgm:pt>
  </dgm:ptLst>
  <dgm:cxnLst>
    <dgm:cxn modelId="{027A3516-05AA-4598-AA8F-BAE4622B140D}" type="presOf" srcId="{DC71E742-AFB8-43AD-874F-DB939D966E58}" destId="{B1AC9B63-9045-4CA2-8A42-FBF9033F6D31}" srcOrd="0" destOrd="0" presId="urn:microsoft.com/office/officeart/2005/8/layout/vList2"/>
    <dgm:cxn modelId="{63AB0329-27E3-41CF-A3E5-DB068382FDDC}" srcId="{DC71E742-AFB8-43AD-874F-DB939D966E58}" destId="{C44BB0AA-DA50-4692-9CA3-4EFB60CBDF70}" srcOrd="1" destOrd="0" parTransId="{E4E7AB92-5BDE-41D6-AFDB-9AC1B82AEC74}" sibTransId="{5327C156-31D6-4021-A73D-7ED5831BED36}"/>
    <dgm:cxn modelId="{673F073F-3315-44A1-8A23-5C4CCEBE48CD}" type="presOf" srcId="{D3CFE8BE-526F-4109-BC2C-FD05A82B2E6D}" destId="{86788699-5213-4E5A-ACDF-3EFFB6378DD2}" srcOrd="0" destOrd="0" presId="urn:microsoft.com/office/officeart/2005/8/layout/vList2"/>
    <dgm:cxn modelId="{ECF64A67-C02F-45BE-B6F9-9BA326C14566}" srcId="{0C9DEB5D-D685-4A15-A57F-1A4A9BE772DE}" destId="{D3CFE8BE-526F-4109-BC2C-FD05A82B2E6D}" srcOrd="0" destOrd="0" parTransId="{36CD2820-0834-4569-9D38-8A64EB4EA1F5}" sibTransId="{F2B6057B-0021-49D0-82C4-18A81FD4C872}"/>
    <dgm:cxn modelId="{A8B05747-4711-4730-BCEC-4844839777A2}" srcId="{C44BB0AA-DA50-4692-9CA3-4EFB60CBDF70}" destId="{99890D9D-0CA4-400A-AFF7-7C9C54466A27}" srcOrd="0" destOrd="0" parTransId="{B46EE770-F431-4ACA-B883-695F0CACC6E2}" sibTransId="{AA913F1C-7449-4CBE-9449-30DFBE9505BE}"/>
    <dgm:cxn modelId="{0204E972-4076-4DE1-8192-5171F55BE2AC}" srcId="{DC71E742-AFB8-43AD-874F-DB939D966E58}" destId="{9C03CABC-B822-4BFF-8A7D-C0BE64C83B46}" srcOrd="4" destOrd="0" parTransId="{A7D2ABD8-8129-40B2-96DF-1126A178BA2D}" sibTransId="{95B10D9B-03CC-4DD4-B942-BA1CB973A5DC}"/>
    <dgm:cxn modelId="{4B331674-0A2B-4775-8124-E3FBF81B3136}" type="presOf" srcId="{99890D9D-0CA4-400A-AFF7-7C9C54466A27}" destId="{EC7FF746-3C2C-4DD9-870A-930DA3C48A1C}" srcOrd="0" destOrd="0" presId="urn:microsoft.com/office/officeart/2005/8/layout/vList2"/>
    <dgm:cxn modelId="{8C504C54-40F5-4059-9047-8FDB131C2511}" srcId="{3AE7A891-39B5-4A81-B004-39F23159DDA6}" destId="{B5EB1640-E044-490B-806F-DFB7F0ACC469}" srcOrd="0" destOrd="0" parTransId="{E4FDCFE2-27DA-4DEC-B332-7835AA5FBE48}" sibTransId="{3A620101-CDB5-4E3E-B6D2-A06C497E9935}"/>
    <dgm:cxn modelId="{3DD3B054-EFFC-4B48-9AFB-6D9A6677E287}" srcId="{DC71E742-AFB8-43AD-874F-DB939D966E58}" destId="{3AE7A891-39B5-4A81-B004-39F23159DDA6}" srcOrd="2" destOrd="0" parTransId="{30D7EEB2-7E1A-4AAB-80FA-667778CC08E4}" sibTransId="{9CCB8A4D-B204-4E25-A0FF-0A9C1B13E475}"/>
    <dgm:cxn modelId="{54D1D883-37A9-4642-BE2A-27041BCFA60F}" srcId="{DC71E742-AFB8-43AD-874F-DB939D966E58}" destId="{93ED832B-3569-43D8-A1D9-EE3E2820A0AC}" srcOrd="0" destOrd="0" parTransId="{82017639-178A-4823-A8C5-0D20B8758D36}" sibTransId="{7C790F29-7F17-4602-BDC6-9F8FB8ED324E}"/>
    <dgm:cxn modelId="{D3813E87-3976-41EE-9E81-ACAE72CC69B2}" srcId="{9C03CABC-B822-4BFF-8A7D-C0BE64C83B46}" destId="{A287FCB9-1A5E-4E3B-9927-F18EF0A34D2C}" srcOrd="0" destOrd="0" parTransId="{C50F5689-ECC6-4A88-B8C9-22BBFD044912}" sibTransId="{DFBBCF25-0730-4190-93EB-406B7E68ED95}"/>
    <dgm:cxn modelId="{4F5EFD90-246A-4A0E-BCDB-C311FE6890F3}" type="presOf" srcId="{C44BB0AA-DA50-4692-9CA3-4EFB60CBDF70}" destId="{BD6517B3-0359-40FF-A1DC-C40634BB8F0F}" srcOrd="0" destOrd="0" presId="urn:microsoft.com/office/officeart/2005/8/layout/vList2"/>
    <dgm:cxn modelId="{2F5850C6-7B19-48B4-B3FA-998CA9A5F7A7}" srcId="{DC71E742-AFB8-43AD-874F-DB939D966E58}" destId="{0C9DEB5D-D685-4A15-A57F-1A4A9BE772DE}" srcOrd="3" destOrd="0" parTransId="{51C0DC67-77D8-4FB7-A86E-53E87F87B9A4}" sibTransId="{C35ECBD9-5A70-4051-8409-48207DCF7090}"/>
    <dgm:cxn modelId="{754F66D6-F15D-469F-BE81-8BCF8AAC6197}" type="presOf" srcId="{0C9DEB5D-D685-4A15-A57F-1A4A9BE772DE}" destId="{29BFD940-E0D0-4F32-94CC-1571FA743596}" srcOrd="0" destOrd="0" presId="urn:microsoft.com/office/officeart/2005/8/layout/vList2"/>
    <dgm:cxn modelId="{D54116D7-C998-4428-8A71-859F3B1C2F83}" type="presOf" srcId="{B5EB1640-E044-490B-806F-DFB7F0ACC469}" destId="{A191C1BB-7659-453A-9DCA-AA0E5658B4E2}" srcOrd="0" destOrd="0" presId="urn:microsoft.com/office/officeart/2005/8/layout/vList2"/>
    <dgm:cxn modelId="{A862D3D8-702B-4046-BC94-605B5176570D}" type="presOf" srcId="{93ED832B-3569-43D8-A1D9-EE3E2820A0AC}" destId="{2E3800A3-F78F-453B-9A8B-6C1544EE54D0}" srcOrd="0" destOrd="0" presId="urn:microsoft.com/office/officeart/2005/8/layout/vList2"/>
    <dgm:cxn modelId="{938ABCEA-7184-4F7A-8D87-993B2D2625F8}" type="presOf" srcId="{7A097DAC-A371-4593-9605-EEE6D84EA0E2}" destId="{C0E330DD-3674-44ED-A84F-58A203BF0D43}" srcOrd="0" destOrd="0" presId="urn:microsoft.com/office/officeart/2005/8/layout/vList2"/>
    <dgm:cxn modelId="{AB8AD9F0-BE07-4071-AF1F-955AFE91F3CE}" srcId="{93ED832B-3569-43D8-A1D9-EE3E2820A0AC}" destId="{7A097DAC-A371-4593-9605-EEE6D84EA0E2}" srcOrd="0" destOrd="0" parTransId="{D3AEB8B1-9F50-42E9-A153-AFB5C464D7AE}" sibTransId="{81BFD750-F959-4873-A93C-A6D542C0EECB}"/>
    <dgm:cxn modelId="{2510B1F5-3B3C-4B59-88E6-F48FBED8BEF5}" type="presOf" srcId="{9C03CABC-B822-4BFF-8A7D-C0BE64C83B46}" destId="{FCE207B6-1347-409E-A396-B2730136B42B}" srcOrd="0" destOrd="0" presId="urn:microsoft.com/office/officeart/2005/8/layout/vList2"/>
    <dgm:cxn modelId="{072FCBFB-FB71-4C38-ABED-F6DF955053E5}" type="presOf" srcId="{3AE7A891-39B5-4A81-B004-39F23159DDA6}" destId="{CA957771-C9EA-43BE-94CF-4818EAC25A46}" srcOrd="0" destOrd="0" presId="urn:microsoft.com/office/officeart/2005/8/layout/vList2"/>
    <dgm:cxn modelId="{0BF1A6FC-F871-448E-9890-FABF8BDC89E8}" type="presOf" srcId="{A287FCB9-1A5E-4E3B-9927-F18EF0A34D2C}" destId="{347B8099-0F0B-4AF8-949E-79934BBAB1CB}" srcOrd="0" destOrd="0" presId="urn:microsoft.com/office/officeart/2005/8/layout/vList2"/>
    <dgm:cxn modelId="{03F3FC4C-0459-43C5-8FDA-F1E316F60F46}" type="presParOf" srcId="{B1AC9B63-9045-4CA2-8A42-FBF9033F6D31}" destId="{2E3800A3-F78F-453B-9A8B-6C1544EE54D0}" srcOrd="0" destOrd="0" presId="urn:microsoft.com/office/officeart/2005/8/layout/vList2"/>
    <dgm:cxn modelId="{B03EAFEB-433E-4A5D-AB6E-33D49A235CA9}" type="presParOf" srcId="{B1AC9B63-9045-4CA2-8A42-FBF9033F6D31}" destId="{C0E330DD-3674-44ED-A84F-58A203BF0D43}" srcOrd="1" destOrd="0" presId="urn:microsoft.com/office/officeart/2005/8/layout/vList2"/>
    <dgm:cxn modelId="{37AC7C7A-5FA5-4F1F-B332-47C52CF0AD19}" type="presParOf" srcId="{B1AC9B63-9045-4CA2-8A42-FBF9033F6D31}" destId="{BD6517B3-0359-40FF-A1DC-C40634BB8F0F}" srcOrd="2" destOrd="0" presId="urn:microsoft.com/office/officeart/2005/8/layout/vList2"/>
    <dgm:cxn modelId="{99E1A8FD-665A-4146-99C5-3B0BB4797981}" type="presParOf" srcId="{B1AC9B63-9045-4CA2-8A42-FBF9033F6D31}" destId="{EC7FF746-3C2C-4DD9-870A-930DA3C48A1C}" srcOrd="3" destOrd="0" presId="urn:microsoft.com/office/officeart/2005/8/layout/vList2"/>
    <dgm:cxn modelId="{2749BAF7-580D-412E-B29C-4373602A8B70}" type="presParOf" srcId="{B1AC9B63-9045-4CA2-8A42-FBF9033F6D31}" destId="{CA957771-C9EA-43BE-94CF-4818EAC25A46}" srcOrd="4" destOrd="0" presId="urn:microsoft.com/office/officeart/2005/8/layout/vList2"/>
    <dgm:cxn modelId="{49098888-42D2-4AA2-B650-3894F0D6AC0F}" type="presParOf" srcId="{B1AC9B63-9045-4CA2-8A42-FBF9033F6D31}" destId="{A191C1BB-7659-453A-9DCA-AA0E5658B4E2}" srcOrd="5" destOrd="0" presId="urn:microsoft.com/office/officeart/2005/8/layout/vList2"/>
    <dgm:cxn modelId="{517D81E8-2E6E-447D-933A-A093F86E676F}" type="presParOf" srcId="{B1AC9B63-9045-4CA2-8A42-FBF9033F6D31}" destId="{29BFD940-E0D0-4F32-94CC-1571FA743596}" srcOrd="6" destOrd="0" presId="urn:microsoft.com/office/officeart/2005/8/layout/vList2"/>
    <dgm:cxn modelId="{19C06EB4-6A7C-4509-9CB6-F319B3ED012C}" type="presParOf" srcId="{B1AC9B63-9045-4CA2-8A42-FBF9033F6D31}" destId="{86788699-5213-4E5A-ACDF-3EFFB6378DD2}" srcOrd="7" destOrd="0" presId="urn:microsoft.com/office/officeart/2005/8/layout/vList2"/>
    <dgm:cxn modelId="{7A118206-655C-416F-84BB-48DE0F5494FE}" type="presParOf" srcId="{B1AC9B63-9045-4CA2-8A42-FBF9033F6D31}" destId="{FCE207B6-1347-409E-A396-B2730136B42B}" srcOrd="8" destOrd="0" presId="urn:microsoft.com/office/officeart/2005/8/layout/vList2"/>
    <dgm:cxn modelId="{3CDC50E0-4E8A-48D0-8AB3-B674C47682F9}" type="presParOf" srcId="{B1AC9B63-9045-4CA2-8A42-FBF9033F6D31}" destId="{347B8099-0F0B-4AF8-949E-79934BBAB1CB}"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5F46AE-31FA-4170-9258-6E739D128E5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F4B4426F-A49C-4F3B-B130-E3468EF8EDD2}">
      <dgm:prSet/>
      <dgm:spPr/>
      <dgm:t>
        <a:bodyPr/>
        <a:lstStyle/>
        <a:p>
          <a:r>
            <a:rPr lang="en-US"/>
            <a:t>Listen</a:t>
          </a:r>
        </a:p>
      </dgm:t>
    </dgm:pt>
    <dgm:pt modelId="{56360857-2A01-4678-A263-3EBB71A818D2}" type="parTrans" cxnId="{75D0825F-B7AB-44AB-8760-F7BBA8BAA852}">
      <dgm:prSet/>
      <dgm:spPr/>
      <dgm:t>
        <a:bodyPr/>
        <a:lstStyle/>
        <a:p>
          <a:endParaRPr lang="en-US" sz="2000"/>
        </a:p>
      </dgm:t>
    </dgm:pt>
    <dgm:pt modelId="{82D22B68-29F8-4C4C-93FB-ACA0772DF209}" type="sibTrans" cxnId="{75D0825F-B7AB-44AB-8760-F7BBA8BAA852}">
      <dgm:prSet/>
      <dgm:spPr/>
      <dgm:t>
        <a:bodyPr/>
        <a:lstStyle/>
        <a:p>
          <a:endParaRPr lang="en-US"/>
        </a:p>
      </dgm:t>
    </dgm:pt>
    <dgm:pt modelId="{2A1D29E6-921E-4838-A5F9-211387CB2743}">
      <dgm:prSet/>
      <dgm:spPr/>
      <dgm:t>
        <a:bodyPr/>
        <a:lstStyle/>
        <a:p>
          <a:r>
            <a:rPr lang="en-US"/>
            <a:t>Listen first </a:t>
          </a:r>
        </a:p>
      </dgm:t>
    </dgm:pt>
    <dgm:pt modelId="{B09A2E02-DB6A-4870-87B0-A5CD23034847}" type="parTrans" cxnId="{A4E31142-939A-4F9A-8757-F9CCF8C3CF92}">
      <dgm:prSet/>
      <dgm:spPr/>
      <dgm:t>
        <a:bodyPr/>
        <a:lstStyle/>
        <a:p>
          <a:endParaRPr lang="en-US" sz="2000"/>
        </a:p>
      </dgm:t>
    </dgm:pt>
    <dgm:pt modelId="{91912A01-779B-4D5C-918E-BCC56B335F42}" type="sibTrans" cxnId="{A4E31142-939A-4F9A-8757-F9CCF8C3CF92}">
      <dgm:prSet/>
      <dgm:spPr/>
      <dgm:t>
        <a:bodyPr/>
        <a:lstStyle/>
        <a:p>
          <a:endParaRPr lang="en-US"/>
        </a:p>
      </dgm:t>
    </dgm:pt>
    <dgm:pt modelId="{D27B238D-60BB-43AB-A8F4-DC5242C6DFA3}">
      <dgm:prSet/>
      <dgm:spPr/>
      <dgm:t>
        <a:bodyPr/>
        <a:lstStyle/>
        <a:p>
          <a:r>
            <a:rPr lang="en-US"/>
            <a:t>Remind</a:t>
          </a:r>
        </a:p>
      </dgm:t>
    </dgm:pt>
    <dgm:pt modelId="{C073A91B-BC12-4736-B43F-4C80B3894B2D}" type="parTrans" cxnId="{8ABD8CE2-C527-495F-8AF6-2BC27BA85A84}">
      <dgm:prSet/>
      <dgm:spPr/>
      <dgm:t>
        <a:bodyPr/>
        <a:lstStyle/>
        <a:p>
          <a:endParaRPr lang="en-US" sz="2000"/>
        </a:p>
      </dgm:t>
    </dgm:pt>
    <dgm:pt modelId="{7E39F67A-289D-4D3A-9D05-8106D107EA7F}" type="sibTrans" cxnId="{8ABD8CE2-C527-495F-8AF6-2BC27BA85A84}">
      <dgm:prSet/>
      <dgm:spPr/>
      <dgm:t>
        <a:bodyPr/>
        <a:lstStyle/>
        <a:p>
          <a:endParaRPr lang="en-US"/>
        </a:p>
      </dgm:t>
    </dgm:pt>
    <dgm:pt modelId="{01EB65B9-2640-4458-BCB6-4DA02048F308}">
      <dgm:prSet/>
      <dgm:spPr/>
      <dgm:t>
        <a:bodyPr/>
        <a:lstStyle/>
        <a:p>
          <a:r>
            <a:rPr lang="en-US"/>
            <a:t>Remind them that you’re available, being present </a:t>
          </a:r>
        </a:p>
      </dgm:t>
    </dgm:pt>
    <dgm:pt modelId="{382BDA3F-F3BB-4564-A568-76323F75830A}" type="parTrans" cxnId="{29A421CB-83EF-4560-8B28-54A7B05C52D4}">
      <dgm:prSet/>
      <dgm:spPr/>
      <dgm:t>
        <a:bodyPr/>
        <a:lstStyle/>
        <a:p>
          <a:endParaRPr lang="en-US" sz="2000"/>
        </a:p>
      </dgm:t>
    </dgm:pt>
    <dgm:pt modelId="{634B0C87-98B1-4D2D-B15A-0E4784ECDB5E}" type="sibTrans" cxnId="{29A421CB-83EF-4560-8B28-54A7B05C52D4}">
      <dgm:prSet/>
      <dgm:spPr/>
      <dgm:t>
        <a:bodyPr/>
        <a:lstStyle/>
        <a:p>
          <a:endParaRPr lang="en-US"/>
        </a:p>
      </dgm:t>
    </dgm:pt>
    <dgm:pt modelId="{633BB743-62A3-4DA0-AB64-261658EED92A}">
      <dgm:prSet/>
      <dgm:spPr/>
      <dgm:t>
        <a:bodyPr/>
        <a:lstStyle/>
        <a:p>
          <a:r>
            <a:rPr lang="en-US"/>
            <a:t>Know</a:t>
          </a:r>
        </a:p>
      </dgm:t>
    </dgm:pt>
    <dgm:pt modelId="{A5FA9F68-7724-4E33-856E-C95E5D4DBD05}" type="parTrans" cxnId="{C633014E-0596-49D1-B526-643BF0645E9D}">
      <dgm:prSet/>
      <dgm:spPr/>
      <dgm:t>
        <a:bodyPr/>
        <a:lstStyle/>
        <a:p>
          <a:endParaRPr lang="en-US" sz="2000"/>
        </a:p>
      </dgm:t>
    </dgm:pt>
    <dgm:pt modelId="{E839135B-21C4-4A88-B619-C163C7780A2D}" type="sibTrans" cxnId="{C633014E-0596-49D1-B526-643BF0645E9D}">
      <dgm:prSet/>
      <dgm:spPr/>
      <dgm:t>
        <a:bodyPr/>
        <a:lstStyle/>
        <a:p>
          <a:endParaRPr lang="en-US"/>
        </a:p>
      </dgm:t>
    </dgm:pt>
    <dgm:pt modelId="{54C3049F-8042-426C-A468-B067AF8DD39F}">
      <dgm:prSet/>
      <dgm:spPr/>
      <dgm:t>
        <a:bodyPr/>
        <a:lstStyle/>
        <a:p>
          <a:r>
            <a:rPr lang="en-US"/>
            <a:t>Know when to support</a:t>
          </a:r>
        </a:p>
      </dgm:t>
    </dgm:pt>
    <dgm:pt modelId="{4014E49B-2A0E-4EFD-A048-13F1BB8F5BDB}" type="parTrans" cxnId="{01D50CB3-1E98-42F6-A6CB-EB3345F89839}">
      <dgm:prSet/>
      <dgm:spPr/>
      <dgm:t>
        <a:bodyPr/>
        <a:lstStyle/>
        <a:p>
          <a:endParaRPr lang="en-US" sz="2000"/>
        </a:p>
      </dgm:t>
    </dgm:pt>
    <dgm:pt modelId="{4B2AAE51-1840-45DD-A682-D8A44254250B}" type="sibTrans" cxnId="{01D50CB3-1E98-42F6-A6CB-EB3345F89839}">
      <dgm:prSet/>
      <dgm:spPr/>
      <dgm:t>
        <a:bodyPr/>
        <a:lstStyle/>
        <a:p>
          <a:endParaRPr lang="en-US"/>
        </a:p>
      </dgm:t>
    </dgm:pt>
    <dgm:pt modelId="{1296BCCA-EB9A-4482-B4B7-0161B0B29806}">
      <dgm:prSet/>
      <dgm:spPr/>
      <dgm:t>
        <a:bodyPr/>
        <a:lstStyle/>
        <a:p>
          <a:r>
            <a:rPr lang="en-US"/>
            <a:t>Remember</a:t>
          </a:r>
        </a:p>
      </dgm:t>
    </dgm:pt>
    <dgm:pt modelId="{6EF5532C-348C-4E18-95F4-F35EEBB0F7E9}" type="parTrans" cxnId="{01181A36-5568-456E-B420-8576CB118CA8}">
      <dgm:prSet/>
      <dgm:spPr/>
      <dgm:t>
        <a:bodyPr/>
        <a:lstStyle/>
        <a:p>
          <a:endParaRPr lang="en-US" sz="2000"/>
        </a:p>
      </dgm:t>
    </dgm:pt>
    <dgm:pt modelId="{D5789A01-25FA-44D6-9611-23CD3FC0AC25}" type="sibTrans" cxnId="{01181A36-5568-456E-B420-8576CB118CA8}">
      <dgm:prSet/>
      <dgm:spPr/>
      <dgm:t>
        <a:bodyPr/>
        <a:lstStyle/>
        <a:p>
          <a:endParaRPr lang="en-US"/>
        </a:p>
      </dgm:t>
    </dgm:pt>
    <dgm:pt modelId="{1A6829BA-307F-496E-8271-AA1FD7EB87B8}">
      <dgm:prSet/>
      <dgm:spPr/>
      <dgm:t>
        <a:bodyPr/>
        <a:lstStyle/>
        <a:p>
          <a:r>
            <a:rPr lang="en-US"/>
            <a:t>Remember support looks different for different people </a:t>
          </a:r>
        </a:p>
      </dgm:t>
    </dgm:pt>
    <dgm:pt modelId="{C105DA35-33CC-40D5-8D5A-4194333B634A}" type="parTrans" cxnId="{9E198144-BFD7-45F1-BB90-89A301D2AA93}">
      <dgm:prSet/>
      <dgm:spPr/>
      <dgm:t>
        <a:bodyPr/>
        <a:lstStyle/>
        <a:p>
          <a:endParaRPr lang="en-US" sz="2000"/>
        </a:p>
      </dgm:t>
    </dgm:pt>
    <dgm:pt modelId="{73E7A4DF-88B6-4A80-93BA-864900B6156E}" type="sibTrans" cxnId="{9E198144-BFD7-45F1-BB90-89A301D2AA93}">
      <dgm:prSet/>
      <dgm:spPr/>
      <dgm:t>
        <a:bodyPr/>
        <a:lstStyle/>
        <a:p>
          <a:endParaRPr lang="en-US"/>
        </a:p>
      </dgm:t>
    </dgm:pt>
    <dgm:pt modelId="{EE706790-513E-493B-9E60-1DED7E878281}">
      <dgm:prSet/>
      <dgm:spPr/>
      <dgm:t>
        <a:bodyPr/>
        <a:lstStyle/>
        <a:p>
          <a:r>
            <a:rPr lang="en-US"/>
            <a:t>Intervene</a:t>
          </a:r>
        </a:p>
      </dgm:t>
    </dgm:pt>
    <dgm:pt modelId="{7C8637A9-232F-4DC7-BBAE-165A9E91DDF6}" type="parTrans" cxnId="{6FBBCAD8-D8B2-492F-B6A3-5E4A9CE9E1EE}">
      <dgm:prSet/>
      <dgm:spPr/>
      <dgm:t>
        <a:bodyPr/>
        <a:lstStyle/>
        <a:p>
          <a:endParaRPr lang="en-US" sz="2000"/>
        </a:p>
      </dgm:t>
    </dgm:pt>
    <dgm:pt modelId="{04948B0F-C1B6-438F-98F1-D206425B1E95}" type="sibTrans" cxnId="{6FBBCAD8-D8B2-492F-B6A3-5E4A9CE9E1EE}">
      <dgm:prSet/>
      <dgm:spPr/>
      <dgm:t>
        <a:bodyPr/>
        <a:lstStyle/>
        <a:p>
          <a:endParaRPr lang="en-US"/>
        </a:p>
      </dgm:t>
    </dgm:pt>
    <dgm:pt modelId="{6A966D7C-FDF9-4A8B-90CA-DBEB5B392CC2}">
      <dgm:prSet/>
      <dgm:spPr/>
      <dgm:t>
        <a:bodyPr/>
        <a:lstStyle/>
        <a:p>
          <a:pPr rtl="0"/>
          <a:r>
            <a:rPr lang="en-US"/>
            <a:t>Indirectly intervene; </a:t>
          </a:r>
          <a:endParaRPr lang="en-US">
            <a:latin typeface="Roboto"/>
          </a:endParaRPr>
        </a:p>
      </dgm:t>
    </dgm:pt>
    <dgm:pt modelId="{33A5FCB9-560E-436C-92E5-5EA94D9D8A4B}" type="parTrans" cxnId="{6F5AF0EE-98AB-4A78-BAD1-0840B662E846}">
      <dgm:prSet/>
      <dgm:spPr/>
      <dgm:t>
        <a:bodyPr/>
        <a:lstStyle/>
        <a:p>
          <a:endParaRPr lang="en-US" sz="2000"/>
        </a:p>
      </dgm:t>
    </dgm:pt>
    <dgm:pt modelId="{068B90B5-12B7-4CF2-A92B-D1AD664843FF}" type="sibTrans" cxnId="{6F5AF0EE-98AB-4A78-BAD1-0840B662E846}">
      <dgm:prSet/>
      <dgm:spPr/>
      <dgm:t>
        <a:bodyPr/>
        <a:lstStyle/>
        <a:p>
          <a:endParaRPr lang="en-US"/>
        </a:p>
      </dgm:t>
    </dgm:pt>
    <dgm:pt modelId="{188A121A-881A-4F7F-ACF1-D380707E7AA5}">
      <dgm:prSet/>
      <dgm:spPr/>
      <dgm:t>
        <a:bodyPr/>
        <a:lstStyle/>
        <a:p>
          <a:r>
            <a:rPr lang="en-US"/>
            <a:t>Understand</a:t>
          </a:r>
        </a:p>
      </dgm:t>
    </dgm:pt>
    <dgm:pt modelId="{3EE86ACB-DC21-4093-A915-DB38F61511A6}" type="parTrans" cxnId="{15631698-C943-4648-BC5D-CA2E3F273876}">
      <dgm:prSet/>
      <dgm:spPr/>
      <dgm:t>
        <a:bodyPr/>
        <a:lstStyle/>
        <a:p>
          <a:endParaRPr lang="en-US" sz="2000"/>
        </a:p>
      </dgm:t>
    </dgm:pt>
    <dgm:pt modelId="{4DAA9119-540B-4B33-A595-0728304A39E7}" type="sibTrans" cxnId="{15631698-C943-4648-BC5D-CA2E3F273876}">
      <dgm:prSet/>
      <dgm:spPr/>
      <dgm:t>
        <a:bodyPr/>
        <a:lstStyle/>
        <a:p>
          <a:endParaRPr lang="en-US"/>
        </a:p>
      </dgm:t>
    </dgm:pt>
    <dgm:pt modelId="{BD18D01A-CF41-41EA-95E0-400268762778}">
      <dgm:prSet/>
      <dgm:spPr/>
      <dgm:t>
        <a:bodyPr/>
        <a:lstStyle/>
        <a:p>
          <a:r>
            <a:rPr lang="en-US"/>
            <a:t>Understand how people will interpret your support</a:t>
          </a:r>
        </a:p>
      </dgm:t>
    </dgm:pt>
    <dgm:pt modelId="{30469182-C59B-4105-9353-A65189BD8E32}" type="parTrans" cxnId="{87305556-9565-4FBE-A2CB-B31BD61219A0}">
      <dgm:prSet/>
      <dgm:spPr/>
      <dgm:t>
        <a:bodyPr/>
        <a:lstStyle/>
        <a:p>
          <a:endParaRPr lang="en-US" sz="2000"/>
        </a:p>
      </dgm:t>
    </dgm:pt>
    <dgm:pt modelId="{5DA30CEA-2348-46A1-8997-5F53C39FA8A1}" type="sibTrans" cxnId="{87305556-9565-4FBE-A2CB-B31BD61219A0}">
      <dgm:prSet/>
      <dgm:spPr/>
      <dgm:t>
        <a:bodyPr/>
        <a:lstStyle/>
        <a:p>
          <a:endParaRPr lang="en-US"/>
        </a:p>
      </dgm:t>
    </dgm:pt>
    <dgm:pt modelId="{FBCBD368-7C51-47BD-8818-FD065126A3E0}">
      <dgm:prSet/>
      <dgm:spPr/>
      <dgm:t>
        <a:bodyPr/>
        <a:lstStyle/>
        <a:p>
          <a:r>
            <a:rPr lang="en-US"/>
            <a:t>Know what to do if they deny it</a:t>
          </a:r>
        </a:p>
      </dgm:t>
    </dgm:pt>
    <dgm:pt modelId="{0D3B0054-AB01-48DB-9B04-6A24FAA16FE7}" type="parTrans" cxnId="{1AABA0D7-35AB-4C85-81B5-05DF5A1BD2FA}">
      <dgm:prSet/>
      <dgm:spPr/>
      <dgm:t>
        <a:bodyPr/>
        <a:lstStyle/>
        <a:p>
          <a:endParaRPr lang="en-US" sz="2000"/>
        </a:p>
      </dgm:t>
    </dgm:pt>
    <dgm:pt modelId="{0184E5F7-2596-43DB-BA0F-685C438801FE}" type="sibTrans" cxnId="{1AABA0D7-35AB-4C85-81B5-05DF5A1BD2FA}">
      <dgm:prSet/>
      <dgm:spPr/>
      <dgm:t>
        <a:bodyPr/>
        <a:lstStyle/>
        <a:p>
          <a:endParaRPr lang="en-US"/>
        </a:p>
      </dgm:t>
    </dgm:pt>
    <dgm:pt modelId="{165CBD6B-8930-44AD-BE77-86A8C1330626}">
      <dgm:prSet/>
      <dgm:spPr/>
      <dgm:t>
        <a:bodyPr/>
        <a:lstStyle/>
        <a:p>
          <a:r>
            <a:rPr lang="en-US"/>
            <a:t>Provide</a:t>
          </a:r>
        </a:p>
      </dgm:t>
    </dgm:pt>
    <dgm:pt modelId="{D64E5425-165B-43ED-A40C-4374AAD7BD82}" type="parTrans" cxnId="{4E13935C-9213-4C84-9AC0-6665F363C537}">
      <dgm:prSet/>
      <dgm:spPr/>
      <dgm:t>
        <a:bodyPr/>
        <a:lstStyle/>
        <a:p>
          <a:endParaRPr lang="en-US" sz="2000"/>
        </a:p>
      </dgm:t>
    </dgm:pt>
    <dgm:pt modelId="{1A061552-5CCE-4B88-8C34-5004D63E9D5B}" type="sibTrans" cxnId="{4E13935C-9213-4C84-9AC0-6665F363C537}">
      <dgm:prSet/>
      <dgm:spPr/>
      <dgm:t>
        <a:bodyPr/>
        <a:lstStyle/>
        <a:p>
          <a:endParaRPr lang="en-US"/>
        </a:p>
      </dgm:t>
    </dgm:pt>
    <dgm:pt modelId="{C013F3C3-B1CE-4082-8E86-C7833DCF4925}">
      <dgm:prSet/>
      <dgm:spPr/>
      <dgm:t>
        <a:bodyPr/>
        <a:lstStyle/>
        <a:p>
          <a:r>
            <a:rPr lang="en-US"/>
            <a:t>Provide resources </a:t>
          </a:r>
        </a:p>
      </dgm:t>
    </dgm:pt>
    <dgm:pt modelId="{19443A04-BC93-4371-A976-84CE8144AE3A}" type="parTrans" cxnId="{8F74F855-FD5D-4C30-9EBB-DBF70B514F52}">
      <dgm:prSet/>
      <dgm:spPr/>
      <dgm:t>
        <a:bodyPr/>
        <a:lstStyle/>
        <a:p>
          <a:endParaRPr lang="en-US" sz="2000"/>
        </a:p>
      </dgm:t>
    </dgm:pt>
    <dgm:pt modelId="{57D45F88-DECA-40C4-9472-1D7FEE9F88FE}" type="sibTrans" cxnId="{8F74F855-FD5D-4C30-9EBB-DBF70B514F52}">
      <dgm:prSet/>
      <dgm:spPr/>
      <dgm:t>
        <a:bodyPr/>
        <a:lstStyle/>
        <a:p>
          <a:endParaRPr lang="en-US"/>
        </a:p>
      </dgm:t>
    </dgm:pt>
    <dgm:pt modelId="{B133DC90-D3A7-4C79-881A-4FF7244F3879}">
      <dgm:prSet/>
      <dgm:spPr/>
      <dgm:t>
        <a:bodyPr/>
        <a:lstStyle/>
        <a:p>
          <a:r>
            <a:rPr lang="en-US"/>
            <a:t>know the appropriate time to do so </a:t>
          </a:r>
        </a:p>
      </dgm:t>
    </dgm:pt>
    <dgm:pt modelId="{EF83AF2F-BCCC-49D5-A514-6F89F67460BB}" type="parTrans" cxnId="{14D140C9-5629-4076-B8F4-DA745F6D70BA}">
      <dgm:prSet/>
      <dgm:spPr/>
      <dgm:t>
        <a:bodyPr/>
        <a:lstStyle/>
        <a:p>
          <a:endParaRPr lang="en-US" sz="2000"/>
        </a:p>
      </dgm:t>
    </dgm:pt>
    <dgm:pt modelId="{C8F7E6BD-0E32-4A85-9895-EF6D41409612}" type="sibTrans" cxnId="{14D140C9-5629-4076-B8F4-DA745F6D70BA}">
      <dgm:prSet/>
      <dgm:spPr/>
      <dgm:t>
        <a:bodyPr/>
        <a:lstStyle/>
        <a:p>
          <a:endParaRPr lang="en-US"/>
        </a:p>
      </dgm:t>
    </dgm:pt>
    <dgm:pt modelId="{FB7F1630-FB65-4606-B97A-9D2A9AA1BBB6}">
      <dgm:prSet phldr="0"/>
      <dgm:spPr/>
      <dgm:t>
        <a:bodyPr/>
        <a:lstStyle/>
        <a:p>
          <a:r>
            <a:rPr lang="en-US"/>
            <a:t>don’t have to necessarily say “I'm trying to help you”; just reach out</a:t>
          </a:r>
        </a:p>
      </dgm:t>
    </dgm:pt>
    <dgm:pt modelId="{5B361F12-D8E7-439E-B88C-CDD6AE9DE094}" type="parTrans" cxnId="{9522FFB9-7FA6-42D9-B7DC-094913B32BB5}">
      <dgm:prSet/>
      <dgm:spPr/>
    </dgm:pt>
    <dgm:pt modelId="{5A86F91F-BCD1-4E0E-BCCE-ACB55112E433}" type="sibTrans" cxnId="{9522FFB9-7FA6-42D9-B7DC-094913B32BB5}">
      <dgm:prSet/>
      <dgm:spPr/>
    </dgm:pt>
    <dgm:pt modelId="{981484E8-BE1D-483F-AB75-46D4526048F2}" type="pres">
      <dgm:prSet presAssocID="{075F46AE-31FA-4170-9258-6E739D128E5C}" presName="Name0" presStyleCnt="0">
        <dgm:presLayoutVars>
          <dgm:dir/>
          <dgm:animLvl val="lvl"/>
          <dgm:resizeHandles val="exact"/>
        </dgm:presLayoutVars>
      </dgm:prSet>
      <dgm:spPr/>
    </dgm:pt>
    <dgm:pt modelId="{FF9DFFD6-DB17-4852-93E3-D99A41E06E8E}" type="pres">
      <dgm:prSet presAssocID="{F4B4426F-A49C-4F3B-B130-E3468EF8EDD2}" presName="linNode" presStyleCnt="0"/>
      <dgm:spPr/>
    </dgm:pt>
    <dgm:pt modelId="{4D7E2D00-141B-435C-A7A6-9FBED13DC549}" type="pres">
      <dgm:prSet presAssocID="{F4B4426F-A49C-4F3B-B130-E3468EF8EDD2}" presName="parentText" presStyleLbl="node1" presStyleIdx="0" presStyleCnt="7">
        <dgm:presLayoutVars>
          <dgm:chMax val="1"/>
          <dgm:bulletEnabled val="1"/>
        </dgm:presLayoutVars>
      </dgm:prSet>
      <dgm:spPr/>
    </dgm:pt>
    <dgm:pt modelId="{DB43F14E-9888-4A6A-9D12-6EA79268CA76}" type="pres">
      <dgm:prSet presAssocID="{F4B4426F-A49C-4F3B-B130-E3468EF8EDD2}" presName="descendantText" presStyleLbl="alignAccFollowNode1" presStyleIdx="0" presStyleCnt="7">
        <dgm:presLayoutVars>
          <dgm:bulletEnabled val="1"/>
        </dgm:presLayoutVars>
      </dgm:prSet>
      <dgm:spPr/>
    </dgm:pt>
    <dgm:pt modelId="{FB1ECF46-E663-4E5C-8124-25626EDE2F82}" type="pres">
      <dgm:prSet presAssocID="{82D22B68-29F8-4C4C-93FB-ACA0772DF209}" presName="sp" presStyleCnt="0"/>
      <dgm:spPr/>
    </dgm:pt>
    <dgm:pt modelId="{33A97440-6108-45BB-B870-EA19F2460E1B}" type="pres">
      <dgm:prSet presAssocID="{D27B238D-60BB-43AB-A8F4-DC5242C6DFA3}" presName="linNode" presStyleCnt="0"/>
      <dgm:spPr/>
    </dgm:pt>
    <dgm:pt modelId="{B8548D21-8EB7-47D1-B1FC-62F3BA7F60CB}" type="pres">
      <dgm:prSet presAssocID="{D27B238D-60BB-43AB-A8F4-DC5242C6DFA3}" presName="parentText" presStyleLbl="node1" presStyleIdx="1" presStyleCnt="7">
        <dgm:presLayoutVars>
          <dgm:chMax val="1"/>
          <dgm:bulletEnabled val="1"/>
        </dgm:presLayoutVars>
      </dgm:prSet>
      <dgm:spPr/>
    </dgm:pt>
    <dgm:pt modelId="{1EC00701-9A67-40D6-B0AD-01AD6FDCB73F}" type="pres">
      <dgm:prSet presAssocID="{D27B238D-60BB-43AB-A8F4-DC5242C6DFA3}" presName="descendantText" presStyleLbl="alignAccFollowNode1" presStyleIdx="1" presStyleCnt="7">
        <dgm:presLayoutVars>
          <dgm:bulletEnabled val="1"/>
        </dgm:presLayoutVars>
      </dgm:prSet>
      <dgm:spPr/>
    </dgm:pt>
    <dgm:pt modelId="{C101C70B-88A1-4CD1-8074-763876419B48}" type="pres">
      <dgm:prSet presAssocID="{7E39F67A-289D-4D3A-9D05-8106D107EA7F}" presName="sp" presStyleCnt="0"/>
      <dgm:spPr/>
    </dgm:pt>
    <dgm:pt modelId="{DA111995-BD40-437B-91DF-B6D8B8CBF86D}" type="pres">
      <dgm:prSet presAssocID="{633BB743-62A3-4DA0-AB64-261658EED92A}" presName="linNode" presStyleCnt="0"/>
      <dgm:spPr/>
    </dgm:pt>
    <dgm:pt modelId="{F55541F2-5E86-4933-A308-D170B2432AF4}" type="pres">
      <dgm:prSet presAssocID="{633BB743-62A3-4DA0-AB64-261658EED92A}" presName="parentText" presStyleLbl="node1" presStyleIdx="2" presStyleCnt="7">
        <dgm:presLayoutVars>
          <dgm:chMax val="1"/>
          <dgm:bulletEnabled val="1"/>
        </dgm:presLayoutVars>
      </dgm:prSet>
      <dgm:spPr/>
    </dgm:pt>
    <dgm:pt modelId="{2FD39E58-A62B-48E0-9C7A-9E919F1A4D59}" type="pres">
      <dgm:prSet presAssocID="{633BB743-62A3-4DA0-AB64-261658EED92A}" presName="descendantText" presStyleLbl="alignAccFollowNode1" presStyleIdx="2" presStyleCnt="7">
        <dgm:presLayoutVars>
          <dgm:bulletEnabled val="1"/>
        </dgm:presLayoutVars>
      </dgm:prSet>
      <dgm:spPr/>
    </dgm:pt>
    <dgm:pt modelId="{7F51BB19-77CC-4900-8E0B-70B0AE678106}" type="pres">
      <dgm:prSet presAssocID="{E839135B-21C4-4A88-B619-C163C7780A2D}" presName="sp" presStyleCnt="0"/>
      <dgm:spPr/>
    </dgm:pt>
    <dgm:pt modelId="{D3ACE18D-CED6-4735-BB4E-6E22F89F9E15}" type="pres">
      <dgm:prSet presAssocID="{1296BCCA-EB9A-4482-B4B7-0161B0B29806}" presName="linNode" presStyleCnt="0"/>
      <dgm:spPr/>
    </dgm:pt>
    <dgm:pt modelId="{52326F4C-9969-411A-B3C7-6854A12C882E}" type="pres">
      <dgm:prSet presAssocID="{1296BCCA-EB9A-4482-B4B7-0161B0B29806}" presName="parentText" presStyleLbl="node1" presStyleIdx="3" presStyleCnt="7">
        <dgm:presLayoutVars>
          <dgm:chMax val="1"/>
          <dgm:bulletEnabled val="1"/>
        </dgm:presLayoutVars>
      </dgm:prSet>
      <dgm:spPr/>
    </dgm:pt>
    <dgm:pt modelId="{84BAF7EE-C4B9-4793-893E-3797A219D5E3}" type="pres">
      <dgm:prSet presAssocID="{1296BCCA-EB9A-4482-B4B7-0161B0B29806}" presName="descendantText" presStyleLbl="alignAccFollowNode1" presStyleIdx="3" presStyleCnt="7">
        <dgm:presLayoutVars>
          <dgm:bulletEnabled val="1"/>
        </dgm:presLayoutVars>
      </dgm:prSet>
      <dgm:spPr/>
    </dgm:pt>
    <dgm:pt modelId="{DA3A9E52-5154-4869-BAB6-EF265B1AF172}" type="pres">
      <dgm:prSet presAssocID="{D5789A01-25FA-44D6-9611-23CD3FC0AC25}" presName="sp" presStyleCnt="0"/>
      <dgm:spPr/>
    </dgm:pt>
    <dgm:pt modelId="{13ED8DE4-7BF5-4204-A048-CF637AB9A920}" type="pres">
      <dgm:prSet presAssocID="{EE706790-513E-493B-9E60-1DED7E878281}" presName="linNode" presStyleCnt="0"/>
      <dgm:spPr/>
    </dgm:pt>
    <dgm:pt modelId="{D5149D8B-F776-4F47-BE4D-1B6CAA564D7F}" type="pres">
      <dgm:prSet presAssocID="{EE706790-513E-493B-9E60-1DED7E878281}" presName="parentText" presStyleLbl="node1" presStyleIdx="4" presStyleCnt="7">
        <dgm:presLayoutVars>
          <dgm:chMax val="1"/>
          <dgm:bulletEnabled val="1"/>
        </dgm:presLayoutVars>
      </dgm:prSet>
      <dgm:spPr/>
    </dgm:pt>
    <dgm:pt modelId="{82EBE617-7C0F-44F4-9809-0D8118B7E8D6}" type="pres">
      <dgm:prSet presAssocID="{EE706790-513E-493B-9E60-1DED7E878281}" presName="descendantText" presStyleLbl="alignAccFollowNode1" presStyleIdx="4" presStyleCnt="7">
        <dgm:presLayoutVars>
          <dgm:bulletEnabled val="1"/>
        </dgm:presLayoutVars>
      </dgm:prSet>
      <dgm:spPr/>
    </dgm:pt>
    <dgm:pt modelId="{D73AD41A-446C-4D5A-9E2E-B59269E1AA02}" type="pres">
      <dgm:prSet presAssocID="{04948B0F-C1B6-438F-98F1-D206425B1E95}" presName="sp" presStyleCnt="0"/>
      <dgm:spPr/>
    </dgm:pt>
    <dgm:pt modelId="{122EA2F7-CB53-4E37-AD6F-E80661CCB320}" type="pres">
      <dgm:prSet presAssocID="{188A121A-881A-4F7F-ACF1-D380707E7AA5}" presName="linNode" presStyleCnt="0"/>
      <dgm:spPr/>
    </dgm:pt>
    <dgm:pt modelId="{96D038F0-58D7-4BE6-BB50-79C7109D327D}" type="pres">
      <dgm:prSet presAssocID="{188A121A-881A-4F7F-ACF1-D380707E7AA5}" presName="parentText" presStyleLbl="node1" presStyleIdx="5" presStyleCnt="7">
        <dgm:presLayoutVars>
          <dgm:chMax val="1"/>
          <dgm:bulletEnabled val="1"/>
        </dgm:presLayoutVars>
      </dgm:prSet>
      <dgm:spPr/>
    </dgm:pt>
    <dgm:pt modelId="{FE955399-4E6E-4CB2-802F-81865446D434}" type="pres">
      <dgm:prSet presAssocID="{188A121A-881A-4F7F-ACF1-D380707E7AA5}" presName="descendantText" presStyleLbl="alignAccFollowNode1" presStyleIdx="5" presStyleCnt="7">
        <dgm:presLayoutVars>
          <dgm:bulletEnabled val="1"/>
        </dgm:presLayoutVars>
      </dgm:prSet>
      <dgm:spPr/>
    </dgm:pt>
    <dgm:pt modelId="{1B57EB7D-F04E-443D-9B4F-5A699C73C2C1}" type="pres">
      <dgm:prSet presAssocID="{4DAA9119-540B-4B33-A595-0728304A39E7}" presName="sp" presStyleCnt="0"/>
      <dgm:spPr/>
    </dgm:pt>
    <dgm:pt modelId="{4BE149B3-EA44-415A-AEDF-6BDEEE64557A}" type="pres">
      <dgm:prSet presAssocID="{165CBD6B-8930-44AD-BE77-86A8C1330626}" presName="linNode" presStyleCnt="0"/>
      <dgm:spPr/>
    </dgm:pt>
    <dgm:pt modelId="{3B1AA700-5897-467A-A337-27176B26EBF8}" type="pres">
      <dgm:prSet presAssocID="{165CBD6B-8930-44AD-BE77-86A8C1330626}" presName="parentText" presStyleLbl="node1" presStyleIdx="6" presStyleCnt="7">
        <dgm:presLayoutVars>
          <dgm:chMax val="1"/>
          <dgm:bulletEnabled val="1"/>
        </dgm:presLayoutVars>
      </dgm:prSet>
      <dgm:spPr/>
    </dgm:pt>
    <dgm:pt modelId="{27ADAFB8-CA0E-4A44-BA32-C64346352262}" type="pres">
      <dgm:prSet presAssocID="{165CBD6B-8930-44AD-BE77-86A8C1330626}" presName="descendantText" presStyleLbl="alignAccFollowNode1" presStyleIdx="6" presStyleCnt="7">
        <dgm:presLayoutVars>
          <dgm:bulletEnabled val="1"/>
        </dgm:presLayoutVars>
      </dgm:prSet>
      <dgm:spPr/>
    </dgm:pt>
  </dgm:ptLst>
  <dgm:cxnLst>
    <dgm:cxn modelId="{4575AF01-8E77-4713-A783-660A132EC3E9}" type="presOf" srcId="{165CBD6B-8930-44AD-BE77-86A8C1330626}" destId="{3B1AA700-5897-467A-A337-27176B26EBF8}" srcOrd="0" destOrd="0" presId="urn:microsoft.com/office/officeart/2005/8/layout/vList5"/>
    <dgm:cxn modelId="{0D60A60C-921D-4703-BB83-5EA4E52894A8}" type="presOf" srcId="{075F46AE-31FA-4170-9258-6E739D128E5C}" destId="{981484E8-BE1D-483F-AB75-46D4526048F2}" srcOrd="0" destOrd="0" presId="urn:microsoft.com/office/officeart/2005/8/layout/vList5"/>
    <dgm:cxn modelId="{C75B2214-8F5E-43F0-A792-727F63C3DF05}" type="presOf" srcId="{FB7F1630-FB65-4606-B97A-9D2A9AA1BBB6}" destId="{82EBE617-7C0F-44F4-9809-0D8118B7E8D6}" srcOrd="0" destOrd="1" presId="urn:microsoft.com/office/officeart/2005/8/layout/vList5"/>
    <dgm:cxn modelId="{73AFD828-18EA-433E-9413-BAD6CC7B904E}" type="presOf" srcId="{2A1D29E6-921E-4838-A5F9-211387CB2743}" destId="{DB43F14E-9888-4A6A-9D12-6EA79268CA76}" srcOrd="0" destOrd="0" presId="urn:microsoft.com/office/officeart/2005/8/layout/vList5"/>
    <dgm:cxn modelId="{01181A36-5568-456E-B420-8576CB118CA8}" srcId="{075F46AE-31FA-4170-9258-6E739D128E5C}" destId="{1296BCCA-EB9A-4482-B4B7-0161B0B29806}" srcOrd="3" destOrd="0" parTransId="{6EF5532C-348C-4E18-95F4-F35EEBB0F7E9}" sibTransId="{D5789A01-25FA-44D6-9611-23CD3FC0AC25}"/>
    <dgm:cxn modelId="{4E13935C-9213-4C84-9AC0-6665F363C537}" srcId="{075F46AE-31FA-4170-9258-6E739D128E5C}" destId="{165CBD6B-8930-44AD-BE77-86A8C1330626}" srcOrd="6" destOrd="0" parTransId="{D64E5425-165B-43ED-A40C-4374AAD7BD82}" sibTransId="{1A061552-5CCE-4B88-8C34-5004D63E9D5B}"/>
    <dgm:cxn modelId="{75D0825F-B7AB-44AB-8760-F7BBA8BAA852}" srcId="{075F46AE-31FA-4170-9258-6E739D128E5C}" destId="{F4B4426F-A49C-4F3B-B130-E3468EF8EDD2}" srcOrd="0" destOrd="0" parTransId="{56360857-2A01-4678-A263-3EBB71A818D2}" sibTransId="{82D22B68-29F8-4C4C-93FB-ACA0772DF209}"/>
    <dgm:cxn modelId="{A4E31142-939A-4F9A-8757-F9CCF8C3CF92}" srcId="{F4B4426F-A49C-4F3B-B130-E3468EF8EDD2}" destId="{2A1D29E6-921E-4838-A5F9-211387CB2743}" srcOrd="0" destOrd="0" parTransId="{B09A2E02-DB6A-4870-87B0-A5CD23034847}" sibTransId="{91912A01-779B-4D5C-918E-BCC56B335F42}"/>
    <dgm:cxn modelId="{8B0C6E43-BB39-4FD9-800D-94E78053BE47}" type="presOf" srcId="{EE706790-513E-493B-9E60-1DED7E878281}" destId="{D5149D8B-F776-4F47-BE4D-1B6CAA564D7F}" srcOrd="0" destOrd="0" presId="urn:microsoft.com/office/officeart/2005/8/layout/vList5"/>
    <dgm:cxn modelId="{9E198144-BFD7-45F1-BB90-89A301D2AA93}" srcId="{1296BCCA-EB9A-4482-B4B7-0161B0B29806}" destId="{1A6829BA-307F-496E-8271-AA1FD7EB87B8}" srcOrd="0" destOrd="0" parTransId="{C105DA35-33CC-40D5-8D5A-4194333B634A}" sibTransId="{73E7A4DF-88B6-4A80-93BA-864900B6156E}"/>
    <dgm:cxn modelId="{AA5B6F6C-4FDA-4988-B42A-54A3635EFE7B}" type="presOf" srcId="{633BB743-62A3-4DA0-AB64-261658EED92A}" destId="{F55541F2-5E86-4933-A308-D170B2432AF4}" srcOrd="0" destOrd="0" presId="urn:microsoft.com/office/officeart/2005/8/layout/vList5"/>
    <dgm:cxn modelId="{C633014E-0596-49D1-B526-643BF0645E9D}" srcId="{075F46AE-31FA-4170-9258-6E739D128E5C}" destId="{633BB743-62A3-4DA0-AB64-261658EED92A}" srcOrd="2" destOrd="0" parTransId="{A5FA9F68-7724-4E33-856E-C95E5D4DBD05}" sibTransId="{E839135B-21C4-4A88-B619-C163C7780A2D}"/>
    <dgm:cxn modelId="{99148971-3924-4D67-8969-BCCDFB424D5B}" type="presOf" srcId="{6A966D7C-FDF9-4A8B-90CA-DBEB5B392CC2}" destId="{82EBE617-7C0F-44F4-9809-0D8118B7E8D6}" srcOrd="0" destOrd="0" presId="urn:microsoft.com/office/officeart/2005/8/layout/vList5"/>
    <dgm:cxn modelId="{A668D271-F208-4607-AD12-4C49D29AB095}" type="presOf" srcId="{188A121A-881A-4F7F-ACF1-D380707E7AA5}" destId="{96D038F0-58D7-4BE6-BB50-79C7109D327D}" srcOrd="0" destOrd="0" presId="urn:microsoft.com/office/officeart/2005/8/layout/vList5"/>
    <dgm:cxn modelId="{2D8DDA52-9A42-4E1B-993D-A727549CFFE3}" type="presOf" srcId="{FBCBD368-7C51-47BD-8818-FD065126A3E0}" destId="{FE955399-4E6E-4CB2-802F-81865446D434}" srcOrd="0" destOrd="1" presId="urn:microsoft.com/office/officeart/2005/8/layout/vList5"/>
    <dgm:cxn modelId="{D4154E74-CABD-4A0F-B53A-004E3CBA8637}" type="presOf" srcId="{01EB65B9-2640-4458-BCB6-4DA02048F308}" destId="{1EC00701-9A67-40D6-B0AD-01AD6FDCB73F}" srcOrd="0" destOrd="0" presId="urn:microsoft.com/office/officeart/2005/8/layout/vList5"/>
    <dgm:cxn modelId="{8D179675-668C-4E42-8CD8-B4B59B972AE5}" type="presOf" srcId="{D27B238D-60BB-43AB-A8F4-DC5242C6DFA3}" destId="{B8548D21-8EB7-47D1-B1FC-62F3BA7F60CB}" srcOrd="0" destOrd="0" presId="urn:microsoft.com/office/officeart/2005/8/layout/vList5"/>
    <dgm:cxn modelId="{8F74F855-FD5D-4C30-9EBB-DBF70B514F52}" srcId="{165CBD6B-8930-44AD-BE77-86A8C1330626}" destId="{C013F3C3-B1CE-4082-8E86-C7833DCF4925}" srcOrd="0" destOrd="0" parTransId="{19443A04-BC93-4371-A976-84CE8144AE3A}" sibTransId="{57D45F88-DECA-40C4-9472-1D7FEE9F88FE}"/>
    <dgm:cxn modelId="{87305556-9565-4FBE-A2CB-B31BD61219A0}" srcId="{188A121A-881A-4F7F-ACF1-D380707E7AA5}" destId="{BD18D01A-CF41-41EA-95E0-400268762778}" srcOrd="0" destOrd="0" parTransId="{30469182-C59B-4105-9353-A65189BD8E32}" sibTransId="{5DA30CEA-2348-46A1-8997-5F53C39FA8A1}"/>
    <dgm:cxn modelId="{B565915A-4942-453A-A529-8A222A568ED6}" type="presOf" srcId="{F4B4426F-A49C-4F3B-B130-E3468EF8EDD2}" destId="{4D7E2D00-141B-435C-A7A6-9FBED13DC549}" srcOrd="0" destOrd="0" presId="urn:microsoft.com/office/officeart/2005/8/layout/vList5"/>
    <dgm:cxn modelId="{3C0FE880-359D-444C-ABBF-719421EBCD42}" type="presOf" srcId="{B133DC90-D3A7-4C79-881A-4FF7244F3879}" destId="{27ADAFB8-CA0E-4A44-BA32-C64346352262}" srcOrd="0" destOrd="1" presId="urn:microsoft.com/office/officeart/2005/8/layout/vList5"/>
    <dgm:cxn modelId="{1F1B1F8A-307A-4FF5-9643-85B32DE2D76A}" type="presOf" srcId="{BD18D01A-CF41-41EA-95E0-400268762778}" destId="{FE955399-4E6E-4CB2-802F-81865446D434}" srcOrd="0" destOrd="0" presId="urn:microsoft.com/office/officeart/2005/8/layout/vList5"/>
    <dgm:cxn modelId="{9EEC2594-BA17-45F3-87CA-56AA70AA8C3A}" type="presOf" srcId="{54C3049F-8042-426C-A468-B067AF8DD39F}" destId="{2FD39E58-A62B-48E0-9C7A-9E919F1A4D59}" srcOrd="0" destOrd="0" presId="urn:microsoft.com/office/officeart/2005/8/layout/vList5"/>
    <dgm:cxn modelId="{15631698-C943-4648-BC5D-CA2E3F273876}" srcId="{075F46AE-31FA-4170-9258-6E739D128E5C}" destId="{188A121A-881A-4F7F-ACF1-D380707E7AA5}" srcOrd="5" destOrd="0" parTransId="{3EE86ACB-DC21-4093-A915-DB38F61511A6}" sibTransId="{4DAA9119-540B-4B33-A595-0728304A39E7}"/>
    <dgm:cxn modelId="{01D50CB3-1E98-42F6-A6CB-EB3345F89839}" srcId="{633BB743-62A3-4DA0-AB64-261658EED92A}" destId="{54C3049F-8042-426C-A468-B067AF8DD39F}" srcOrd="0" destOrd="0" parTransId="{4014E49B-2A0E-4EFD-A048-13F1BB8F5BDB}" sibTransId="{4B2AAE51-1840-45DD-A682-D8A44254250B}"/>
    <dgm:cxn modelId="{9522FFB9-7FA6-42D9-B7DC-094913B32BB5}" srcId="{6A966D7C-FDF9-4A8B-90CA-DBEB5B392CC2}" destId="{FB7F1630-FB65-4606-B97A-9D2A9AA1BBB6}" srcOrd="0" destOrd="0" parTransId="{5B361F12-D8E7-439E-B88C-CDD6AE9DE094}" sibTransId="{5A86F91F-BCD1-4E0E-BCCE-ACB55112E433}"/>
    <dgm:cxn modelId="{1AF91ABB-4A28-4B34-A08E-BEDE8A737048}" type="presOf" srcId="{C013F3C3-B1CE-4082-8E86-C7833DCF4925}" destId="{27ADAFB8-CA0E-4A44-BA32-C64346352262}" srcOrd="0" destOrd="0" presId="urn:microsoft.com/office/officeart/2005/8/layout/vList5"/>
    <dgm:cxn modelId="{14D140C9-5629-4076-B8F4-DA745F6D70BA}" srcId="{C013F3C3-B1CE-4082-8E86-C7833DCF4925}" destId="{B133DC90-D3A7-4C79-881A-4FF7244F3879}" srcOrd="0" destOrd="0" parTransId="{EF83AF2F-BCCC-49D5-A514-6F89F67460BB}" sibTransId="{C8F7E6BD-0E32-4A85-9895-EF6D41409612}"/>
    <dgm:cxn modelId="{29A421CB-83EF-4560-8B28-54A7B05C52D4}" srcId="{D27B238D-60BB-43AB-A8F4-DC5242C6DFA3}" destId="{01EB65B9-2640-4458-BCB6-4DA02048F308}" srcOrd="0" destOrd="0" parTransId="{382BDA3F-F3BB-4564-A568-76323F75830A}" sibTransId="{634B0C87-98B1-4D2D-B15A-0E4784ECDB5E}"/>
    <dgm:cxn modelId="{1AABA0D7-35AB-4C85-81B5-05DF5A1BD2FA}" srcId="{BD18D01A-CF41-41EA-95E0-400268762778}" destId="{FBCBD368-7C51-47BD-8818-FD065126A3E0}" srcOrd="0" destOrd="0" parTransId="{0D3B0054-AB01-48DB-9B04-6A24FAA16FE7}" sibTransId="{0184E5F7-2596-43DB-BA0F-685C438801FE}"/>
    <dgm:cxn modelId="{6FBBCAD8-D8B2-492F-B6A3-5E4A9CE9E1EE}" srcId="{075F46AE-31FA-4170-9258-6E739D128E5C}" destId="{EE706790-513E-493B-9E60-1DED7E878281}" srcOrd="4" destOrd="0" parTransId="{7C8637A9-232F-4DC7-BBAE-165A9E91DDF6}" sibTransId="{04948B0F-C1B6-438F-98F1-D206425B1E95}"/>
    <dgm:cxn modelId="{1DAA7EDC-BDE9-44A6-9104-E0157D31FE54}" type="presOf" srcId="{1296BCCA-EB9A-4482-B4B7-0161B0B29806}" destId="{52326F4C-9969-411A-B3C7-6854A12C882E}" srcOrd="0" destOrd="0" presId="urn:microsoft.com/office/officeart/2005/8/layout/vList5"/>
    <dgm:cxn modelId="{8ABD8CE2-C527-495F-8AF6-2BC27BA85A84}" srcId="{075F46AE-31FA-4170-9258-6E739D128E5C}" destId="{D27B238D-60BB-43AB-A8F4-DC5242C6DFA3}" srcOrd="1" destOrd="0" parTransId="{C073A91B-BC12-4736-B43F-4C80B3894B2D}" sibTransId="{7E39F67A-289D-4D3A-9D05-8106D107EA7F}"/>
    <dgm:cxn modelId="{6F5AF0EE-98AB-4A78-BAD1-0840B662E846}" srcId="{EE706790-513E-493B-9E60-1DED7E878281}" destId="{6A966D7C-FDF9-4A8B-90CA-DBEB5B392CC2}" srcOrd="0" destOrd="0" parTransId="{33A5FCB9-560E-436C-92E5-5EA94D9D8A4B}" sibTransId="{068B90B5-12B7-4CF2-A92B-D1AD664843FF}"/>
    <dgm:cxn modelId="{BC571FFA-8D5E-4570-B953-9D8B040C738B}" type="presOf" srcId="{1A6829BA-307F-496E-8271-AA1FD7EB87B8}" destId="{84BAF7EE-C4B9-4793-893E-3797A219D5E3}" srcOrd="0" destOrd="0" presId="urn:microsoft.com/office/officeart/2005/8/layout/vList5"/>
    <dgm:cxn modelId="{2CC56B7C-7E71-4B44-B6EA-CA7CD184F72E}" type="presParOf" srcId="{981484E8-BE1D-483F-AB75-46D4526048F2}" destId="{FF9DFFD6-DB17-4852-93E3-D99A41E06E8E}" srcOrd="0" destOrd="0" presId="urn:microsoft.com/office/officeart/2005/8/layout/vList5"/>
    <dgm:cxn modelId="{7CA89BFF-D409-4102-B6E5-B01F6D07CD54}" type="presParOf" srcId="{FF9DFFD6-DB17-4852-93E3-D99A41E06E8E}" destId="{4D7E2D00-141B-435C-A7A6-9FBED13DC549}" srcOrd="0" destOrd="0" presId="urn:microsoft.com/office/officeart/2005/8/layout/vList5"/>
    <dgm:cxn modelId="{6441F77B-9543-4CAE-8EA4-E34A2977332A}" type="presParOf" srcId="{FF9DFFD6-DB17-4852-93E3-D99A41E06E8E}" destId="{DB43F14E-9888-4A6A-9D12-6EA79268CA76}" srcOrd="1" destOrd="0" presId="urn:microsoft.com/office/officeart/2005/8/layout/vList5"/>
    <dgm:cxn modelId="{B1A8D875-7178-4843-A940-855FECCAAF89}" type="presParOf" srcId="{981484E8-BE1D-483F-AB75-46D4526048F2}" destId="{FB1ECF46-E663-4E5C-8124-25626EDE2F82}" srcOrd="1" destOrd="0" presId="urn:microsoft.com/office/officeart/2005/8/layout/vList5"/>
    <dgm:cxn modelId="{20A8018D-FF11-428E-9BF8-E88751FF3972}" type="presParOf" srcId="{981484E8-BE1D-483F-AB75-46D4526048F2}" destId="{33A97440-6108-45BB-B870-EA19F2460E1B}" srcOrd="2" destOrd="0" presId="urn:microsoft.com/office/officeart/2005/8/layout/vList5"/>
    <dgm:cxn modelId="{90947303-BD1B-4B76-82FA-176A1D3D7F82}" type="presParOf" srcId="{33A97440-6108-45BB-B870-EA19F2460E1B}" destId="{B8548D21-8EB7-47D1-B1FC-62F3BA7F60CB}" srcOrd="0" destOrd="0" presId="urn:microsoft.com/office/officeart/2005/8/layout/vList5"/>
    <dgm:cxn modelId="{D8A83368-C115-4EF8-910E-F0597A16619E}" type="presParOf" srcId="{33A97440-6108-45BB-B870-EA19F2460E1B}" destId="{1EC00701-9A67-40D6-B0AD-01AD6FDCB73F}" srcOrd="1" destOrd="0" presId="urn:microsoft.com/office/officeart/2005/8/layout/vList5"/>
    <dgm:cxn modelId="{74B94355-5551-4520-9DE2-9C0202E39FB2}" type="presParOf" srcId="{981484E8-BE1D-483F-AB75-46D4526048F2}" destId="{C101C70B-88A1-4CD1-8074-763876419B48}" srcOrd="3" destOrd="0" presId="urn:microsoft.com/office/officeart/2005/8/layout/vList5"/>
    <dgm:cxn modelId="{A7199C7A-881B-491D-9B11-18ADA2E7F5C9}" type="presParOf" srcId="{981484E8-BE1D-483F-AB75-46D4526048F2}" destId="{DA111995-BD40-437B-91DF-B6D8B8CBF86D}" srcOrd="4" destOrd="0" presId="urn:microsoft.com/office/officeart/2005/8/layout/vList5"/>
    <dgm:cxn modelId="{0ACCA142-B603-4401-8378-F8D755AF96DB}" type="presParOf" srcId="{DA111995-BD40-437B-91DF-B6D8B8CBF86D}" destId="{F55541F2-5E86-4933-A308-D170B2432AF4}" srcOrd="0" destOrd="0" presId="urn:microsoft.com/office/officeart/2005/8/layout/vList5"/>
    <dgm:cxn modelId="{566B30AF-8BAE-420B-9154-FD419BD85563}" type="presParOf" srcId="{DA111995-BD40-437B-91DF-B6D8B8CBF86D}" destId="{2FD39E58-A62B-48E0-9C7A-9E919F1A4D59}" srcOrd="1" destOrd="0" presId="urn:microsoft.com/office/officeart/2005/8/layout/vList5"/>
    <dgm:cxn modelId="{0F6FAD72-C8EC-41D2-9F90-FB755D9C60D2}" type="presParOf" srcId="{981484E8-BE1D-483F-AB75-46D4526048F2}" destId="{7F51BB19-77CC-4900-8E0B-70B0AE678106}" srcOrd="5" destOrd="0" presId="urn:microsoft.com/office/officeart/2005/8/layout/vList5"/>
    <dgm:cxn modelId="{1EE8B9B9-AD91-4CFB-BB18-657E799E5BF4}" type="presParOf" srcId="{981484E8-BE1D-483F-AB75-46D4526048F2}" destId="{D3ACE18D-CED6-4735-BB4E-6E22F89F9E15}" srcOrd="6" destOrd="0" presId="urn:microsoft.com/office/officeart/2005/8/layout/vList5"/>
    <dgm:cxn modelId="{C9817D3C-D48F-4163-9B47-694311041303}" type="presParOf" srcId="{D3ACE18D-CED6-4735-BB4E-6E22F89F9E15}" destId="{52326F4C-9969-411A-B3C7-6854A12C882E}" srcOrd="0" destOrd="0" presId="urn:microsoft.com/office/officeart/2005/8/layout/vList5"/>
    <dgm:cxn modelId="{CAEE502C-2D2D-4711-BF4C-D0FFB59E9EED}" type="presParOf" srcId="{D3ACE18D-CED6-4735-BB4E-6E22F89F9E15}" destId="{84BAF7EE-C4B9-4793-893E-3797A219D5E3}" srcOrd="1" destOrd="0" presId="urn:microsoft.com/office/officeart/2005/8/layout/vList5"/>
    <dgm:cxn modelId="{CE3C512F-6CE7-4E7C-8EBF-93E28C9A2DC3}" type="presParOf" srcId="{981484E8-BE1D-483F-AB75-46D4526048F2}" destId="{DA3A9E52-5154-4869-BAB6-EF265B1AF172}" srcOrd="7" destOrd="0" presId="urn:microsoft.com/office/officeart/2005/8/layout/vList5"/>
    <dgm:cxn modelId="{FF1C7C49-F9DF-47FE-8049-AE30C1324B1D}" type="presParOf" srcId="{981484E8-BE1D-483F-AB75-46D4526048F2}" destId="{13ED8DE4-7BF5-4204-A048-CF637AB9A920}" srcOrd="8" destOrd="0" presId="urn:microsoft.com/office/officeart/2005/8/layout/vList5"/>
    <dgm:cxn modelId="{71BFD9D4-3DC7-4173-AC39-E39E648E0FB4}" type="presParOf" srcId="{13ED8DE4-7BF5-4204-A048-CF637AB9A920}" destId="{D5149D8B-F776-4F47-BE4D-1B6CAA564D7F}" srcOrd="0" destOrd="0" presId="urn:microsoft.com/office/officeart/2005/8/layout/vList5"/>
    <dgm:cxn modelId="{F7F0CBB3-D6E4-4AD0-B1FE-4B17158B0A01}" type="presParOf" srcId="{13ED8DE4-7BF5-4204-A048-CF637AB9A920}" destId="{82EBE617-7C0F-44F4-9809-0D8118B7E8D6}" srcOrd="1" destOrd="0" presId="urn:microsoft.com/office/officeart/2005/8/layout/vList5"/>
    <dgm:cxn modelId="{D62E0F6A-01F8-4310-923C-156CF1C58C89}" type="presParOf" srcId="{981484E8-BE1D-483F-AB75-46D4526048F2}" destId="{D73AD41A-446C-4D5A-9E2E-B59269E1AA02}" srcOrd="9" destOrd="0" presId="urn:microsoft.com/office/officeart/2005/8/layout/vList5"/>
    <dgm:cxn modelId="{BCEBD2F2-E657-41CB-8AFF-34156D0E503D}" type="presParOf" srcId="{981484E8-BE1D-483F-AB75-46D4526048F2}" destId="{122EA2F7-CB53-4E37-AD6F-E80661CCB320}" srcOrd="10" destOrd="0" presId="urn:microsoft.com/office/officeart/2005/8/layout/vList5"/>
    <dgm:cxn modelId="{B5D5D733-35F7-48F1-BA49-19ADCA1BF613}" type="presParOf" srcId="{122EA2F7-CB53-4E37-AD6F-E80661CCB320}" destId="{96D038F0-58D7-4BE6-BB50-79C7109D327D}" srcOrd="0" destOrd="0" presId="urn:microsoft.com/office/officeart/2005/8/layout/vList5"/>
    <dgm:cxn modelId="{986F676C-FA76-4FFE-B7BD-688581031376}" type="presParOf" srcId="{122EA2F7-CB53-4E37-AD6F-E80661CCB320}" destId="{FE955399-4E6E-4CB2-802F-81865446D434}" srcOrd="1" destOrd="0" presId="urn:microsoft.com/office/officeart/2005/8/layout/vList5"/>
    <dgm:cxn modelId="{F18F4EF8-D01F-4A08-896D-AA05DA318809}" type="presParOf" srcId="{981484E8-BE1D-483F-AB75-46D4526048F2}" destId="{1B57EB7D-F04E-443D-9B4F-5A699C73C2C1}" srcOrd="11" destOrd="0" presId="urn:microsoft.com/office/officeart/2005/8/layout/vList5"/>
    <dgm:cxn modelId="{2FACBDDC-10F6-4036-AAFA-7EE10E2A3444}" type="presParOf" srcId="{981484E8-BE1D-483F-AB75-46D4526048F2}" destId="{4BE149B3-EA44-415A-AEDF-6BDEEE64557A}" srcOrd="12" destOrd="0" presId="urn:microsoft.com/office/officeart/2005/8/layout/vList5"/>
    <dgm:cxn modelId="{64A2B2B8-603B-494D-B1CB-524EC1BFE3DB}" type="presParOf" srcId="{4BE149B3-EA44-415A-AEDF-6BDEEE64557A}" destId="{3B1AA700-5897-467A-A337-27176B26EBF8}" srcOrd="0" destOrd="0" presId="urn:microsoft.com/office/officeart/2005/8/layout/vList5"/>
    <dgm:cxn modelId="{5F26F03A-C0DA-439B-A47A-A369DAE2BB8A}" type="presParOf" srcId="{4BE149B3-EA44-415A-AEDF-6BDEEE64557A}" destId="{27ADAFB8-CA0E-4A44-BA32-C6434635226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4FA7A-2BA2-44B4-B6E6-DB9246390D6C}">
      <dsp:nvSpPr>
        <dsp:cNvPr id="0" name=""/>
        <dsp:cNvSpPr/>
      </dsp:nvSpPr>
      <dsp:spPr>
        <a:xfrm>
          <a:off x="0" y="379269"/>
          <a:ext cx="2411015" cy="144660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"Physical and mental" (codependent)</a:t>
          </a:r>
        </a:p>
      </dsp:txBody>
      <dsp:txXfrm>
        <a:off x="0" y="379269"/>
        <a:ext cx="2411015" cy="1446609"/>
      </dsp:txXfrm>
    </dsp:sp>
    <dsp:sp modelId="{2F4A2018-96A1-4476-AD7C-41D851D301BF}">
      <dsp:nvSpPr>
        <dsp:cNvPr id="0" name=""/>
        <dsp:cNvSpPr/>
      </dsp:nvSpPr>
      <dsp:spPr>
        <a:xfrm>
          <a:off x="2652117" y="379269"/>
          <a:ext cx="2411015" cy="144660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"Being able to fuel and support yourself to do the things you love"</a:t>
          </a:r>
        </a:p>
      </dsp:txBody>
      <dsp:txXfrm>
        <a:off x="2652117" y="379269"/>
        <a:ext cx="2411015" cy="1446609"/>
      </dsp:txXfrm>
    </dsp:sp>
    <dsp:sp modelId="{38D2B2CA-C83C-45D3-969E-C82011682869}">
      <dsp:nvSpPr>
        <dsp:cNvPr id="0" name=""/>
        <dsp:cNvSpPr/>
      </dsp:nvSpPr>
      <dsp:spPr>
        <a:xfrm>
          <a:off x="5304234" y="379269"/>
          <a:ext cx="2411015" cy="144660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"Stability and resilience"</a:t>
          </a:r>
        </a:p>
      </dsp:txBody>
      <dsp:txXfrm>
        <a:off x="5304234" y="379269"/>
        <a:ext cx="2411015" cy="1446609"/>
      </dsp:txXfrm>
    </dsp:sp>
    <dsp:sp modelId="{2FBEACF8-166F-452B-95D2-94868F21ED07}">
      <dsp:nvSpPr>
        <dsp:cNvPr id="0" name=""/>
        <dsp:cNvSpPr/>
      </dsp:nvSpPr>
      <dsp:spPr>
        <a:xfrm>
          <a:off x="1326058" y="2066980"/>
          <a:ext cx="2411015" cy="144660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"Knowing your limits and setting boundaries"</a:t>
          </a:r>
        </a:p>
      </dsp:txBody>
      <dsp:txXfrm>
        <a:off x="1326058" y="2066980"/>
        <a:ext cx="2411015" cy="1446609"/>
      </dsp:txXfrm>
    </dsp:sp>
    <dsp:sp modelId="{47C7A490-8515-410B-A953-C04A6D505F4A}">
      <dsp:nvSpPr>
        <dsp:cNvPr id="0" name=""/>
        <dsp:cNvSpPr/>
      </dsp:nvSpPr>
      <dsp:spPr>
        <a:xfrm>
          <a:off x="3978175" y="2066980"/>
          <a:ext cx="2411015" cy="144660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"Being able to do the things you love without limits"</a:t>
          </a:r>
        </a:p>
      </dsp:txBody>
      <dsp:txXfrm>
        <a:off x="3978175" y="2066980"/>
        <a:ext cx="2411015" cy="14466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77403-0778-4005-B874-AA1FBF444B00}">
      <dsp:nvSpPr>
        <dsp:cNvPr id="0" name=""/>
        <dsp:cNvSpPr/>
      </dsp:nvSpPr>
      <dsp:spPr>
        <a:xfrm>
          <a:off x="0" y="618"/>
          <a:ext cx="7717631" cy="9743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tx1"/>
              </a:solidFill>
            </a:rPr>
            <a:t>"Actions repeated consistently"</a:t>
          </a:r>
        </a:p>
      </dsp:txBody>
      <dsp:txXfrm>
        <a:off x="47566" y="48184"/>
        <a:ext cx="7622499" cy="879258"/>
      </dsp:txXfrm>
    </dsp:sp>
    <dsp:sp modelId="{560D4879-0E9F-45A6-85EA-EE6DC40081C6}">
      <dsp:nvSpPr>
        <dsp:cNvPr id="0" name=""/>
        <dsp:cNvSpPr/>
      </dsp:nvSpPr>
      <dsp:spPr>
        <a:xfrm>
          <a:off x="0" y="1047009"/>
          <a:ext cx="7717631" cy="9743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tx1"/>
              </a:solidFill>
            </a:rPr>
            <a:t>"When you do something without really thinking about it"</a:t>
          </a:r>
        </a:p>
      </dsp:txBody>
      <dsp:txXfrm>
        <a:off x="47566" y="1094575"/>
        <a:ext cx="7622499" cy="879258"/>
      </dsp:txXfrm>
    </dsp:sp>
    <dsp:sp modelId="{11875FAA-DFDA-4384-B82E-9634A646A710}">
      <dsp:nvSpPr>
        <dsp:cNvPr id="0" name=""/>
        <dsp:cNvSpPr/>
      </dsp:nvSpPr>
      <dsp:spPr>
        <a:xfrm>
          <a:off x="0" y="2093400"/>
          <a:ext cx="7717631" cy="9743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tx1"/>
              </a:solidFill>
            </a:rPr>
            <a:t>Unhealthy habits: "things that [negatively] affect your health"</a:t>
          </a:r>
        </a:p>
      </dsp:txBody>
      <dsp:txXfrm>
        <a:off x="47566" y="2140966"/>
        <a:ext cx="7622499" cy="879258"/>
      </dsp:txXfrm>
    </dsp:sp>
    <dsp:sp modelId="{3B4073AA-7A6E-4839-A292-3EC42B7C090F}">
      <dsp:nvSpPr>
        <dsp:cNvPr id="0" name=""/>
        <dsp:cNvSpPr/>
      </dsp:nvSpPr>
      <dsp:spPr>
        <a:xfrm>
          <a:off x="0" y="3139790"/>
          <a:ext cx="7717631" cy="9743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tx1"/>
              </a:solidFill>
            </a:rPr>
            <a:t>Healthy habits: "things that help your health"</a:t>
          </a:r>
        </a:p>
      </dsp:txBody>
      <dsp:txXfrm>
        <a:off x="47566" y="3187356"/>
        <a:ext cx="7622499" cy="8792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9AA2F-0DCA-470B-84B6-C4561D8D3ADA}">
      <dsp:nvSpPr>
        <dsp:cNvPr id="0" name=""/>
        <dsp:cNvSpPr/>
      </dsp:nvSpPr>
      <dsp:spPr>
        <a:xfrm>
          <a:off x="-47790" y="6394"/>
          <a:ext cx="7688645" cy="788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54ACE1-5F4F-40D1-9F0F-76EC3963EF43}">
      <dsp:nvSpPr>
        <dsp:cNvPr id="0" name=""/>
        <dsp:cNvSpPr/>
      </dsp:nvSpPr>
      <dsp:spPr>
        <a:xfrm>
          <a:off x="75408" y="74913"/>
          <a:ext cx="664160" cy="6513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E6441AA-4746-487C-9124-2A7EF761CE40}">
      <dsp:nvSpPr>
        <dsp:cNvPr id="0" name=""/>
        <dsp:cNvSpPr/>
      </dsp:nvSpPr>
      <dsp:spPr>
        <a:xfrm>
          <a:off x="862766" y="6394"/>
          <a:ext cx="6776306" cy="78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35" tIns="83435" rIns="83435" bIns="83435" numCol="1" spcCol="1270" anchor="ctr" anchorCtr="0">
          <a:noAutofit/>
        </a:bodyPr>
        <a:lstStyle/>
        <a:p>
          <a:pPr marL="0" lvl="0" indent="0" algn="l" defTabSz="889000">
            <a:lnSpc>
              <a:spcPct val="100000"/>
            </a:lnSpc>
            <a:spcBef>
              <a:spcPct val="0"/>
            </a:spcBef>
            <a:spcAft>
              <a:spcPct val="35000"/>
            </a:spcAft>
            <a:buNone/>
          </a:pPr>
          <a:r>
            <a:rPr lang="en-US" sz="2000" kern="1200"/>
            <a:t>“so people don’t have more bad thoughts than good thoughts” </a:t>
          </a:r>
        </a:p>
      </dsp:txBody>
      <dsp:txXfrm>
        <a:off x="862766" y="6394"/>
        <a:ext cx="6776306" cy="788361"/>
      </dsp:txXfrm>
    </dsp:sp>
    <dsp:sp modelId="{34C8027F-1F42-407E-9C37-C766FAB4D033}">
      <dsp:nvSpPr>
        <dsp:cNvPr id="0" name=""/>
        <dsp:cNvSpPr/>
      </dsp:nvSpPr>
      <dsp:spPr>
        <a:xfrm>
          <a:off x="-47790" y="991845"/>
          <a:ext cx="7688645" cy="788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3881A8-3ED3-41E8-AB75-C208DCAF7B3F}">
      <dsp:nvSpPr>
        <dsp:cNvPr id="0" name=""/>
        <dsp:cNvSpPr/>
      </dsp:nvSpPr>
      <dsp:spPr>
        <a:xfrm>
          <a:off x="-22539" y="1045310"/>
          <a:ext cx="860055" cy="6814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BB24F07-3D6F-46B6-9699-D6AB7A00139F}">
      <dsp:nvSpPr>
        <dsp:cNvPr id="0" name=""/>
        <dsp:cNvSpPr/>
      </dsp:nvSpPr>
      <dsp:spPr>
        <a:xfrm>
          <a:off x="862766" y="991845"/>
          <a:ext cx="6776306" cy="78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35" tIns="83435" rIns="83435" bIns="83435" numCol="1" spcCol="1270" anchor="ctr" anchorCtr="0">
          <a:noAutofit/>
        </a:bodyPr>
        <a:lstStyle/>
        <a:p>
          <a:pPr marL="0" lvl="0" indent="0" algn="l" defTabSz="889000">
            <a:lnSpc>
              <a:spcPct val="100000"/>
            </a:lnSpc>
            <a:spcBef>
              <a:spcPct val="0"/>
            </a:spcBef>
            <a:spcAft>
              <a:spcPct val="35000"/>
            </a:spcAft>
            <a:buNone/>
          </a:pPr>
          <a:r>
            <a:rPr lang="en-US" sz="2000" kern="1200"/>
            <a:t>“it keeps people going” </a:t>
          </a:r>
        </a:p>
      </dsp:txBody>
      <dsp:txXfrm>
        <a:off x="862766" y="991845"/>
        <a:ext cx="6776306" cy="788361"/>
      </dsp:txXfrm>
    </dsp:sp>
    <dsp:sp modelId="{32965D87-A789-4BF5-895F-C7DE9D1FFEF2}">
      <dsp:nvSpPr>
        <dsp:cNvPr id="0" name=""/>
        <dsp:cNvSpPr/>
      </dsp:nvSpPr>
      <dsp:spPr>
        <a:xfrm>
          <a:off x="47790" y="2127384"/>
          <a:ext cx="7688645" cy="788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D94E03-77A0-43B1-9A5D-733B140F49EC}">
      <dsp:nvSpPr>
        <dsp:cNvPr id="0" name=""/>
        <dsp:cNvSpPr/>
      </dsp:nvSpPr>
      <dsp:spPr>
        <a:xfrm>
          <a:off x="-47790" y="1977297"/>
          <a:ext cx="1101717" cy="10885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0D842ED-508D-4EFF-8B75-B96BD7432DDB}">
      <dsp:nvSpPr>
        <dsp:cNvPr id="0" name=""/>
        <dsp:cNvSpPr/>
      </dsp:nvSpPr>
      <dsp:spPr>
        <a:xfrm>
          <a:off x="958347" y="2127384"/>
          <a:ext cx="6776306" cy="78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35" tIns="83435" rIns="83435" bIns="83435" numCol="1" spcCol="1270" anchor="ctr" anchorCtr="0">
          <a:noAutofit/>
        </a:bodyPr>
        <a:lstStyle/>
        <a:p>
          <a:pPr marL="0" lvl="0" indent="0" algn="l" defTabSz="889000">
            <a:lnSpc>
              <a:spcPct val="100000"/>
            </a:lnSpc>
            <a:spcBef>
              <a:spcPct val="0"/>
            </a:spcBef>
            <a:spcAft>
              <a:spcPct val="35000"/>
            </a:spcAft>
            <a:buNone/>
          </a:pPr>
          <a:r>
            <a:rPr lang="en-US" sz="2000" kern="1200"/>
            <a:t>“motivates people around you” </a:t>
          </a:r>
        </a:p>
      </dsp:txBody>
      <dsp:txXfrm>
        <a:off x="958347" y="2127384"/>
        <a:ext cx="6776306" cy="788361"/>
      </dsp:txXfrm>
    </dsp:sp>
    <dsp:sp modelId="{79FF9F78-89FF-4C8D-AAB5-8517AAE67601}">
      <dsp:nvSpPr>
        <dsp:cNvPr id="0" name=""/>
        <dsp:cNvSpPr/>
      </dsp:nvSpPr>
      <dsp:spPr>
        <a:xfrm>
          <a:off x="-36187" y="3362505"/>
          <a:ext cx="7688645" cy="788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62DB08-3738-43B0-BA34-D9D98AB64B5C}">
      <dsp:nvSpPr>
        <dsp:cNvPr id="0" name=""/>
        <dsp:cNvSpPr/>
      </dsp:nvSpPr>
      <dsp:spPr>
        <a:xfrm>
          <a:off x="-47790" y="3262923"/>
          <a:ext cx="933763" cy="9875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60631A0-E952-44AA-AA26-0C699EDB593D}">
      <dsp:nvSpPr>
        <dsp:cNvPr id="0" name=""/>
        <dsp:cNvSpPr/>
      </dsp:nvSpPr>
      <dsp:spPr>
        <a:xfrm>
          <a:off x="874370" y="3362505"/>
          <a:ext cx="6776306" cy="788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35" tIns="83435" rIns="83435" bIns="83435" numCol="1" spcCol="1270" anchor="ctr" anchorCtr="0">
          <a:noAutofit/>
        </a:bodyPr>
        <a:lstStyle/>
        <a:p>
          <a:pPr marL="0" lvl="0" indent="0" algn="l" defTabSz="889000">
            <a:lnSpc>
              <a:spcPct val="100000"/>
            </a:lnSpc>
            <a:spcBef>
              <a:spcPct val="0"/>
            </a:spcBef>
            <a:spcAft>
              <a:spcPct val="35000"/>
            </a:spcAft>
            <a:buNone/>
          </a:pPr>
          <a:r>
            <a:rPr lang="en-US" sz="2000" kern="1200"/>
            <a:t>“it gives people confidence and good mental health” </a:t>
          </a:r>
        </a:p>
      </dsp:txBody>
      <dsp:txXfrm>
        <a:off x="874370" y="3362505"/>
        <a:ext cx="6776306" cy="7883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35F8B-03DB-4C0F-9D40-69DB66C4D209}">
      <dsp:nvSpPr>
        <dsp:cNvPr id="0" name=""/>
        <dsp:cNvSpPr/>
      </dsp:nvSpPr>
      <dsp:spPr>
        <a:xfrm>
          <a:off x="2405" y="1682202"/>
          <a:ext cx="1717437" cy="10905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7C44EC5-94C9-43D0-A645-4E182DC07233}">
      <dsp:nvSpPr>
        <dsp:cNvPr id="0" name=""/>
        <dsp:cNvSpPr/>
      </dsp:nvSpPr>
      <dsp:spPr>
        <a:xfrm>
          <a:off x="193231" y="1863487"/>
          <a:ext cx="1717437" cy="109057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Motivation </a:t>
          </a:r>
        </a:p>
      </dsp:txBody>
      <dsp:txXfrm>
        <a:off x="225173" y="1895429"/>
        <a:ext cx="1653553" cy="1026688"/>
      </dsp:txXfrm>
    </dsp:sp>
    <dsp:sp modelId="{8FB7685B-8D0C-4CB0-B254-C26CE15C2DF0}">
      <dsp:nvSpPr>
        <dsp:cNvPr id="0" name=""/>
        <dsp:cNvSpPr/>
      </dsp:nvSpPr>
      <dsp:spPr>
        <a:xfrm>
          <a:off x="2101495" y="1682202"/>
          <a:ext cx="1717437" cy="10905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EB374D-05A8-43BA-A3B6-16867F584A88}">
      <dsp:nvSpPr>
        <dsp:cNvPr id="0" name=""/>
        <dsp:cNvSpPr/>
      </dsp:nvSpPr>
      <dsp:spPr>
        <a:xfrm>
          <a:off x="2292322" y="1863487"/>
          <a:ext cx="1717437" cy="109057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Action </a:t>
          </a:r>
        </a:p>
      </dsp:txBody>
      <dsp:txXfrm>
        <a:off x="2324264" y="1895429"/>
        <a:ext cx="1653553" cy="1026688"/>
      </dsp:txXfrm>
    </dsp:sp>
    <dsp:sp modelId="{3E0E08F3-D9E4-4EA1-B015-9095754ACDB4}">
      <dsp:nvSpPr>
        <dsp:cNvPr id="0" name=""/>
        <dsp:cNvSpPr/>
      </dsp:nvSpPr>
      <dsp:spPr>
        <a:xfrm>
          <a:off x="4200586" y="1682202"/>
          <a:ext cx="1717437" cy="10905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AC54212-0C37-4F21-9003-2A3282FC7C83}">
      <dsp:nvSpPr>
        <dsp:cNvPr id="0" name=""/>
        <dsp:cNvSpPr/>
      </dsp:nvSpPr>
      <dsp:spPr>
        <a:xfrm>
          <a:off x="4391412" y="1863487"/>
          <a:ext cx="1717437" cy="109057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Resilience </a:t>
          </a:r>
        </a:p>
      </dsp:txBody>
      <dsp:txXfrm>
        <a:off x="4423354" y="1895429"/>
        <a:ext cx="1653553" cy="1026688"/>
      </dsp:txXfrm>
    </dsp:sp>
    <dsp:sp modelId="{DD9CEC30-2D9B-4A42-BB6C-073BCB81466E}">
      <dsp:nvSpPr>
        <dsp:cNvPr id="0" name=""/>
        <dsp:cNvSpPr/>
      </dsp:nvSpPr>
      <dsp:spPr>
        <a:xfrm>
          <a:off x="6299676" y="1682202"/>
          <a:ext cx="1717437" cy="10905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4A6A497-8C49-44E7-9692-1BB7290FD2FE}">
      <dsp:nvSpPr>
        <dsp:cNvPr id="0" name=""/>
        <dsp:cNvSpPr/>
      </dsp:nvSpPr>
      <dsp:spPr>
        <a:xfrm>
          <a:off x="6490503" y="1863487"/>
          <a:ext cx="1717437" cy="109057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Sustainability </a:t>
          </a:r>
        </a:p>
      </dsp:txBody>
      <dsp:txXfrm>
        <a:off x="6522445" y="1895429"/>
        <a:ext cx="1653553" cy="1026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73F06-5163-4FD8-9254-CE70C733FD7C}">
      <dsp:nvSpPr>
        <dsp:cNvPr id="0" name=""/>
        <dsp:cNvSpPr/>
      </dsp:nvSpPr>
      <dsp:spPr>
        <a:xfrm>
          <a:off x="1605593" y="2042"/>
          <a:ext cx="6422375" cy="1058047"/>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12" tIns="268744" rIns="124612" bIns="268744" numCol="1" spcCol="1270" anchor="ctr" anchorCtr="0">
          <a:noAutofit/>
        </a:bodyPr>
        <a:lstStyle/>
        <a:p>
          <a:pPr marL="0" lvl="0" indent="0" algn="l" defTabSz="800100">
            <a:lnSpc>
              <a:spcPct val="90000"/>
            </a:lnSpc>
            <a:spcBef>
              <a:spcPct val="0"/>
            </a:spcBef>
            <a:spcAft>
              <a:spcPct val="35000"/>
            </a:spcAft>
            <a:buNone/>
          </a:pPr>
          <a:r>
            <a:rPr lang="en-US" sz="1800" kern="1200"/>
            <a:t>In your groups, categorize Alex's habits into "healthy" or "unhealthy"</a:t>
          </a:r>
        </a:p>
      </dsp:txBody>
      <dsp:txXfrm>
        <a:off x="1605593" y="2042"/>
        <a:ext cx="6422375" cy="1058047"/>
      </dsp:txXfrm>
    </dsp:sp>
    <dsp:sp modelId="{3E8C8071-E267-4C35-8D80-CD330091EF18}">
      <dsp:nvSpPr>
        <dsp:cNvPr id="0" name=""/>
        <dsp:cNvSpPr/>
      </dsp:nvSpPr>
      <dsp:spPr>
        <a:xfrm>
          <a:off x="0" y="2042"/>
          <a:ext cx="1605593" cy="105804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63" tIns="104512" rIns="84963" bIns="104512" numCol="1" spcCol="1270" anchor="ctr" anchorCtr="0">
          <a:noAutofit/>
        </a:bodyPr>
        <a:lstStyle/>
        <a:p>
          <a:pPr marL="0" lvl="0" indent="0" algn="ctr" defTabSz="800100">
            <a:lnSpc>
              <a:spcPct val="90000"/>
            </a:lnSpc>
            <a:spcBef>
              <a:spcPct val="0"/>
            </a:spcBef>
            <a:spcAft>
              <a:spcPct val="35000"/>
            </a:spcAft>
            <a:buNone/>
          </a:pPr>
          <a:r>
            <a:rPr lang="en-US" sz="1800" kern="1200"/>
            <a:t>Categorize</a:t>
          </a:r>
        </a:p>
      </dsp:txBody>
      <dsp:txXfrm>
        <a:off x="0" y="2042"/>
        <a:ext cx="1605593" cy="1058047"/>
      </dsp:txXfrm>
    </dsp:sp>
    <dsp:sp modelId="{B155EC21-0949-41B2-8C0D-A331A02CD9E3}">
      <dsp:nvSpPr>
        <dsp:cNvPr id="0" name=""/>
        <dsp:cNvSpPr/>
      </dsp:nvSpPr>
      <dsp:spPr>
        <a:xfrm>
          <a:off x="1605593" y="1123573"/>
          <a:ext cx="6422375" cy="1058047"/>
        </a:xfrm>
        <a:prstGeom prst="rect">
          <a:avLst/>
        </a:prstGeom>
        <a:solidFill>
          <a:schemeClr val="accent5">
            <a:tint val="40000"/>
            <a:alpha val="90000"/>
            <a:hueOff val="-2490134"/>
            <a:satOff val="23220"/>
            <a:lumOff val="1802"/>
            <a:alphaOff val="0"/>
          </a:schemeClr>
        </a:solidFill>
        <a:ln w="6350" cap="flat" cmpd="sng" algn="ctr">
          <a:solidFill>
            <a:schemeClr val="accent5">
              <a:tint val="40000"/>
              <a:alpha val="90000"/>
              <a:hueOff val="-2490134"/>
              <a:satOff val="23220"/>
              <a:lumOff val="180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12" tIns="268744" rIns="124612" bIns="268744" numCol="1" spcCol="1270" anchor="ctr" anchorCtr="0">
          <a:noAutofit/>
        </a:bodyPr>
        <a:lstStyle/>
        <a:p>
          <a:pPr marL="0" lvl="0" indent="0" algn="l" defTabSz="800100">
            <a:lnSpc>
              <a:spcPct val="90000"/>
            </a:lnSpc>
            <a:spcBef>
              <a:spcPct val="0"/>
            </a:spcBef>
            <a:spcAft>
              <a:spcPct val="35000"/>
            </a:spcAft>
            <a:buNone/>
          </a:pPr>
          <a:r>
            <a:rPr lang="en-US" sz="1800" kern="1200"/>
            <a:t>Next, talk about ways Alex can use self-reflection to establish healthier habits. Explain why they should build those habits, and any difficulties they might encounter along the way. </a:t>
          </a:r>
        </a:p>
      </dsp:txBody>
      <dsp:txXfrm>
        <a:off x="1605593" y="1123573"/>
        <a:ext cx="6422375" cy="1058047"/>
      </dsp:txXfrm>
    </dsp:sp>
    <dsp:sp modelId="{B6152F12-8CFA-46E4-A82E-68E46CA20999}">
      <dsp:nvSpPr>
        <dsp:cNvPr id="0" name=""/>
        <dsp:cNvSpPr/>
      </dsp:nvSpPr>
      <dsp:spPr>
        <a:xfrm>
          <a:off x="0" y="1123573"/>
          <a:ext cx="1605593" cy="1058047"/>
        </a:xfrm>
        <a:prstGeom prst="rect">
          <a:avLst/>
        </a:prstGeom>
        <a:gradFill rotWithShape="0">
          <a:gsLst>
            <a:gs pos="0">
              <a:schemeClr val="accent5">
                <a:hueOff val="-2487666"/>
                <a:satOff val="0"/>
                <a:lumOff val="5229"/>
                <a:alphaOff val="0"/>
                <a:satMod val="103000"/>
                <a:lumMod val="102000"/>
                <a:tint val="94000"/>
              </a:schemeClr>
            </a:gs>
            <a:gs pos="50000">
              <a:schemeClr val="accent5">
                <a:hueOff val="-2487666"/>
                <a:satOff val="0"/>
                <a:lumOff val="5229"/>
                <a:alphaOff val="0"/>
                <a:satMod val="110000"/>
                <a:lumMod val="100000"/>
                <a:shade val="100000"/>
              </a:schemeClr>
            </a:gs>
            <a:gs pos="100000">
              <a:schemeClr val="accent5">
                <a:hueOff val="-2487666"/>
                <a:satOff val="0"/>
                <a:lumOff val="5229"/>
                <a:alphaOff val="0"/>
                <a:lumMod val="99000"/>
                <a:satMod val="120000"/>
                <a:shade val="78000"/>
              </a:schemeClr>
            </a:gs>
          </a:gsLst>
          <a:lin ang="5400000" scaled="0"/>
        </a:gradFill>
        <a:ln w="6350" cap="flat" cmpd="sng" algn="ctr">
          <a:solidFill>
            <a:schemeClr val="accent5">
              <a:hueOff val="-2487666"/>
              <a:satOff val="0"/>
              <a:lumOff val="522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63" tIns="104512" rIns="84963" bIns="104512" numCol="1" spcCol="1270" anchor="ctr" anchorCtr="0">
          <a:noAutofit/>
        </a:bodyPr>
        <a:lstStyle/>
        <a:p>
          <a:pPr marL="0" lvl="0" indent="0" algn="ctr" defTabSz="800100">
            <a:lnSpc>
              <a:spcPct val="90000"/>
            </a:lnSpc>
            <a:spcBef>
              <a:spcPct val="0"/>
            </a:spcBef>
            <a:spcAft>
              <a:spcPct val="35000"/>
            </a:spcAft>
            <a:buNone/>
          </a:pPr>
          <a:r>
            <a:rPr lang="en-US" sz="1800" kern="1200"/>
            <a:t>Talk about</a:t>
          </a:r>
        </a:p>
      </dsp:txBody>
      <dsp:txXfrm>
        <a:off x="0" y="1123573"/>
        <a:ext cx="1605593" cy="1058047"/>
      </dsp:txXfrm>
    </dsp:sp>
    <dsp:sp modelId="{98E99637-C36A-4A08-B8A4-A261C8E73F19}">
      <dsp:nvSpPr>
        <dsp:cNvPr id="0" name=""/>
        <dsp:cNvSpPr/>
      </dsp:nvSpPr>
      <dsp:spPr>
        <a:xfrm>
          <a:off x="1605593" y="2245103"/>
          <a:ext cx="6422375" cy="1058047"/>
        </a:xfrm>
        <a:prstGeom prst="rect">
          <a:avLst/>
        </a:prstGeom>
        <a:solidFill>
          <a:schemeClr val="accent5">
            <a:tint val="40000"/>
            <a:alpha val="90000"/>
            <a:hueOff val="-4980268"/>
            <a:satOff val="46440"/>
            <a:lumOff val="3603"/>
            <a:alphaOff val="0"/>
          </a:schemeClr>
        </a:solidFill>
        <a:ln w="6350" cap="flat" cmpd="sng" algn="ctr">
          <a:solidFill>
            <a:schemeClr val="accent5">
              <a:tint val="40000"/>
              <a:alpha val="90000"/>
              <a:hueOff val="-4980268"/>
              <a:satOff val="46440"/>
              <a:lumOff val="360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12" tIns="268744" rIns="124612" bIns="268744" numCol="1" spcCol="1270" anchor="ctr" anchorCtr="0">
          <a:noAutofit/>
        </a:bodyPr>
        <a:lstStyle/>
        <a:p>
          <a:pPr marL="0" lvl="0" indent="0" algn="l" defTabSz="800100">
            <a:lnSpc>
              <a:spcPct val="90000"/>
            </a:lnSpc>
            <a:spcBef>
              <a:spcPct val="0"/>
            </a:spcBef>
            <a:spcAft>
              <a:spcPct val="35000"/>
            </a:spcAft>
            <a:buNone/>
          </a:pPr>
          <a:r>
            <a:rPr lang="en-US" sz="1800" kern="1200"/>
            <a:t>Use the provided graphic on your worksheet to visualize their habit building journey.</a:t>
          </a:r>
        </a:p>
      </dsp:txBody>
      <dsp:txXfrm>
        <a:off x="1605593" y="2245103"/>
        <a:ext cx="6422375" cy="1058047"/>
      </dsp:txXfrm>
    </dsp:sp>
    <dsp:sp modelId="{8AA96365-5E28-479F-9D60-32C43C6AF3D9}">
      <dsp:nvSpPr>
        <dsp:cNvPr id="0" name=""/>
        <dsp:cNvSpPr/>
      </dsp:nvSpPr>
      <dsp:spPr>
        <a:xfrm>
          <a:off x="0" y="2245103"/>
          <a:ext cx="1605593" cy="1058047"/>
        </a:xfrm>
        <a:prstGeom prst="rect">
          <a:avLst/>
        </a:prstGeom>
        <a:gradFill rotWithShape="0">
          <a:gsLst>
            <a:gs pos="0">
              <a:schemeClr val="accent5">
                <a:hueOff val="-4975332"/>
                <a:satOff val="0"/>
                <a:lumOff val="10457"/>
                <a:alphaOff val="0"/>
                <a:satMod val="103000"/>
                <a:lumMod val="102000"/>
                <a:tint val="94000"/>
              </a:schemeClr>
            </a:gs>
            <a:gs pos="50000">
              <a:schemeClr val="accent5">
                <a:hueOff val="-4975332"/>
                <a:satOff val="0"/>
                <a:lumOff val="10457"/>
                <a:alphaOff val="0"/>
                <a:satMod val="110000"/>
                <a:lumMod val="100000"/>
                <a:shade val="100000"/>
              </a:schemeClr>
            </a:gs>
            <a:gs pos="100000">
              <a:schemeClr val="accent5">
                <a:hueOff val="-4975332"/>
                <a:satOff val="0"/>
                <a:lumOff val="10457"/>
                <a:alphaOff val="0"/>
                <a:lumMod val="99000"/>
                <a:satMod val="120000"/>
                <a:shade val="78000"/>
              </a:schemeClr>
            </a:gs>
          </a:gsLst>
          <a:lin ang="5400000" scaled="0"/>
        </a:gradFill>
        <a:ln w="6350" cap="flat" cmpd="sng" algn="ctr">
          <a:solidFill>
            <a:schemeClr val="accent5">
              <a:hueOff val="-4975332"/>
              <a:satOff val="0"/>
              <a:lumOff val="1045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63" tIns="104512" rIns="84963" bIns="104512" numCol="1" spcCol="1270" anchor="ctr" anchorCtr="0">
          <a:noAutofit/>
        </a:bodyPr>
        <a:lstStyle/>
        <a:p>
          <a:pPr marL="0" lvl="0" indent="0" algn="ctr" defTabSz="800100">
            <a:lnSpc>
              <a:spcPct val="90000"/>
            </a:lnSpc>
            <a:spcBef>
              <a:spcPct val="0"/>
            </a:spcBef>
            <a:spcAft>
              <a:spcPct val="35000"/>
            </a:spcAft>
            <a:buNone/>
          </a:pPr>
          <a:r>
            <a:rPr lang="en-US" sz="1800" kern="1200"/>
            <a:t>Use</a:t>
          </a:r>
        </a:p>
      </dsp:txBody>
      <dsp:txXfrm>
        <a:off x="0" y="2245103"/>
        <a:ext cx="1605593" cy="1058047"/>
      </dsp:txXfrm>
    </dsp:sp>
    <dsp:sp modelId="{861188EB-1246-4AE1-83DE-C4C372E88896}">
      <dsp:nvSpPr>
        <dsp:cNvPr id="0" name=""/>
        <dsp:cNvSpPr/>
      </dsp:nvSpPr>
      <dsp:spPr>
        <a:xfrm>
          <a:off x="1605593" y="3366634"/>
          <a:ext cx="6422375" cy="1058047"/>
        </a:xfrm>
        <a:prstGeom prst="rect">
          <a:avLst/>
        </a:prstGeom>
        <a:solidFill>
          <a:schemeClr val="accent5">
            <a:tint val="40000"/>
            <a:alpha val="90000"/>
            <a:hueOff val="-7470402"/>
            <a:satOff val="69660"/>
            <a:lumOff val="5405"/>
            <a:alphaOff val="0"/>
          </a:schemeClr>
        </a:solidFill>
        <a:ln w="6350" cap="flat" cmpd="sng" algn="ctr">
          <a:solidFill>
            <a:schemeClr val="accent5">
              <a:tint val="40000"/>
              <a:alpha val="90000"/>
              <a:hueOff val="-7470402"/>
              <a:satOff val="69660"/>
              <a:lumOff val="540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612" tIns="268744" rIns="124612" bIns="268744" numCol="1" spcCol="1270" anchor="ctr" anchorCtr="0">
          <a:noAutofit/>
        </a:bodyPr>
        <a:lstStyle/>
        <a:p>
          <a:pPr marL="0" lvl="0" indent="0" algn="l" defTabSz="800100">
            <a:lnSpc>
              <a:spcPct val="90000"/>
            </a:lnSpc>
            <a:spcBef>
              <a:spcPct val="0"/>
            </a:spcBef>
            <a:spcAft>
              <a:spcPct val="35000"/>
            </a:spcAft>
            <a:buNone/>
          </a:pPr>
          <a:r>
            <a:rPr lang="en-US" sz="1800" kern="1200"/>
            <a:t>Lastly, discuss how Alex can find motivation even in the presence of setbacks. </a:t>
          </a:r>
        </a:p>
      </dsp:txBody>
      <dsp:txXfrm>
        <a:off x="1605593" y="3366634"/>
        <a:ext cx="6422375" cy="1058047"/>
      </dsp:txXfrm>
    </dsp:sp>
    <dsp:sp modelId="{FC1A3A5B-D4E0-4CBC-BEE6-852999FE4556}">
      <dsp:nvSpPr>
        <dsp:cNvPr id="0" name=""/>
        <dsp:cNvSpPr/>
      </dsp:nvSpPr>
      <dsp:spPr>
        <a:xfrm>
          <a:off x="0" y="3368677"/>
          <a:ext cx="1605593" cy="1058047"/>
        </a:xfrm>
        <a:prstGeom prst="rect">
          <a:avLst/>
        </a:prstGeom>
        <a:gradFill rotWithShape="0">
          <a:gsLst>
            <a:gs pos="0">
              <a:schemeClr val="accent5">
                <a:hueOff val="-7462997"/>
                <a:satOff val="0"/>
                <a:lumOff val="15686"/>
                <a:alphaOff val="0"/>
                <a:satMod val="103000"/>
                <a:lumMod val="102000"/>
                <a:tint val="94000"/>
              </a:schemeClr>
            </a:gs>
            <a:gs pos="50000">
              <a:schemeClr val="accent5">
                <a:hueOff val="-7462997"/>
                <a:satOff val="0"/>
                <a:lumOff val="15686"/>
                <a:alphaOff val="0"/>
                <a:satMod val="110000"/>
                <a:lumMod val="100000"/>
                <a:shade val="100000"/>
              </a:schemeClr>
            </a:gs>
            <a:gs pos="100000">
              <a:schemeClr val="accent5">
                <a:hueOff val="-7462997"/>
                <a:satOff val="0"/>
                <a:lumOff val="15686"/>
                <a:alphaOff val="0"/>
                <a:lumMod val="99000"/>
                <a:satMod val="120000"/>
                <a:shade val="78000"/>
              </a:schemeClr>
            </a:gs>
          </a:gsLst>
          <a:lin ang="5400000" scaled="0"/>
        </a:gradFill>
        <a:ln w="6350" cap="flat" cmpd="sng" algn="ctr">
          <a:solidFill>
            <a:schemeClr val="accent5">
              <a:hueOff val="-7462997"/>
              <a:satOff val="0"/>
              <a:lumOff val="1568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4963" tIns="104512" rIns="84963" bIns="104512" numCol="1" spcCol="1270" anchor="ctr" anchorCtr="0">
          <a:noAutofit/>
        </a:bodyPr>
        <a:lstStyle/>
        <a:p>
          <a:pPr marL="0" lvl="0" indent="0" algn="ctr" defTabSz="800100">
            <a:lnSpc>
              <a:spcPct val="90000"/>
            </a:lnSpc>
            <a:spcBef>
              <a:spcPct val="0"/>
            </a:spcBef>
            <a:spcAft>
              <a:spcPct val="35000"/>
            </a:spcAft>
            <a:buNone/>
          </a:pPr>
          <a:r>
            <a:rPr lang="en-US" sz="1800" kern="1200"/>
            <a:t>Discuss</a:t>
          </a:r>
        </a:p>
      </dsp:txBody>
      <dsp:txXfrm>
        <a:off x="0" y="3368677"/>
        <a:ext cx="1605593" cy="10580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800A3-F78F-453B-9A8B-6C1544EE54D0}">
      <dsp:nvSpPr>
        <dsp:cNvPr id="0" name=""/>
        <dsp:cNvSpPr/>
      </dsp:nvSpPr>
      <dsp:spPr>
        <a:xfrm>
          <a:off x="0" y="20542"/>
          <a:ext cx="771525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O: Open</a:t>
          </a:r>
          <a:endParaRPr lang="en-US" sz="1900" kern="1200"/>
        </a:p>
      </dsp:txBody>
      <dsp:txXfrm>
        <a:off x="22246" y="42788"/>
        <a:ext cx="7670758" cy="411223"/>
      </dsp:txXfrm>
    </dsp:sp>
    <dsp:sp modelId="{C0E330DD-3674-44ED-A84F-58A203BF0D43}">
      <dsp:nvSpPr>
        <dsp:cNvPr id="0" name=""/>
        <dsp:cNvSpPr/>
      </dsp:nvSpPr>
      <dsp:spPr>
        <a:xfrm>
          <a:off x="0" y="476257"/>
          <a:ext cx="771525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95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Open communication</a:t>
          </a:r>
        </a:p>
      </dsp:txBody>
      <dsp:txXfrm>
        <a:off x="0" y="476257"/>
        <a:ext cx="7715250" cy="314640"/>
      </dsp:txXfrm>
    </dsp:sp>
    <dsp:sp modelId="{BD6517B3-0359-40FF-A1DC-C40634BB8F0F}">
      <dsp:nvSpPr>
        <dsp:cNvPr id="0" name=""/>
        <dsp:cNvSpPr/>
      </dsp:nvSpPr>
      <dsp:spPr>
        <a:xfrm>
          <a:off x="0" y="790897"/>
          <a:ext cx="771525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R: Reciprocal</a:t>
          </a:r>
          <a:endParaRPr lang="en-US" sz="1900" kern="1200"/>
        </a:p>
      </dsp:txBody>
      <dsp:txXfrm>
        <a:off x="22246" y="813143"/>
        <a:ext cx="7670758" cy="411223"/>
      </dsp:txXfrm>
    </dsp:sp>
    <dsp:sp modelId="{EC7FF746-3C2C-4DD9-870A-930DA3C48A1C}">
      <dsp:nvSpPr>
        <dsp:cNvPr id="0" name=""/>
        <dsp:cNvSpPr/>
      </dsp:nvSpPr>
      <dsp:spPr>
        <a:xfrm>
          <a:off x="0" y="1246612"/>
          <a:ext cx="771525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95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Reciprocity in setting boundaries </a:t>
          </a:r>
        </a:p>
      </dsp:txBody>
      <dsp:txXfrm>
        <a:off x="0" y="1246612"/>
        <a:ext cx="7715250" cy="314640"/>
      </dsp:txXfrm>
    </dsp:sp>
    <dsp:sp modelId="{CA957771-C9EA-43BE-94CF-4818EAC25A46}">
      <dsp:nvSpPr>
        <dsp:cNvPr id="0" name=""/>
        <dsp:cNvSpPr/>
      </dsp:nvSpPr>
      <dsp:spPr>
        <a:xfrm>
          <a:off x="0" y="1561252"/>
          <a:ext cx="771525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B: Boundaries and</a:t>
          </a:r>
          <a:endParaRPr lang="en-US" sz="1900" kern="1200"/>
        </a:p>
      </dsp:txBody>
      <dsp:txXfrm>
        <a:off x="22246" y="1583498"/>
        <a:ext cx="7670758" cy="411223"/>
      </dsp:txXfrm>
    </dsp:sp>
    <dsp:sp modelId="{A191C1BB-7659-453A-9DCA-AA0E5658B4E2}">
      <dsp:nvSpPr>
        <dsp:cNvPr id="0" name=""/>
        <dsp:cNvSpPr/>
      </dsp:nvSpPr>
      <dsp:spPr>
        <a:xfrm>
          <a:off x="0" y="2016967"/>
          <a:ext cx="771525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95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defining and communicating your limits and expectations within the relationship</a:t>
          </a:r>
        </a:p>
      </dsp:txBody>
      <dsp:txXfrm>
        <a:off x="0" y="2016967"/>
        <a:ext cx="7715250" cy="314640"/>
      </dsp:txXfrm>
    </dsp:sp>
    <dsp:sp modelId="{29BFD940-E0D0-4F32-94CC-1571FA743596}">
      <dsp:nvSpPr>
        <dsp:cNvPr id="0" name=""/>
        <dsp:cNvSpPr/>
      </dsp:nvSpPr>
      <dsp:spPr>
        <a:xfrm>
          <a:off x="0" y="2331607"/>
          <a:ext cx="771525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I: Inclusion</a:t>
          </a:r>
          <a:endParaRPr lang="en-US" sz="1900" kern="1200"/>
        </a:p>
      </dsp:txBody>
      <dsp:txXfrm>
        <a:off x="22246" y="2353853"/>
        <a:ext cx="7670758" cy="411223"/>
      </dsp:txXfrm>
    </dsp:sp>
    <dsp:sp modelId="{86788699-5213-4E5A-ACDF-3EFFB6378DD2}">
      <dsp:nvSpPr>
        <dsp:cNvPr id="0" name=""/>
        <dsp:cNvSpPr/>
      </dsp:nvSpPr>
      <dsp:spPr>
        <a:xfrm>
          <a:off x="0" y="2787322"/>
          <a:ext cx="771525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95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involving the other person in the process of boundary setting</a:t>
          </a:r>
        </a:p>
      </dsp:txBody>
      <dsp:txXfrm>
        <a:off x="0" y="2787322"/>
        <a:ext cx="7715250" cy="314640"/>
      </dsp:txXfrm>
    </dsp:sp>
    <dsp:sp modelId="{FCE207B6-1347-409E-A396-B2730136B42B}">
      <dsp:nvSpPr>
        <dsp:cNvPr id="0" name=""/>
        <dsp:cNvSpPr/>
      </dsp:nvSpPr>
      <dsp:spPr>
        <a:xfrm>
          <a:off x="0" y="3101961"/>
          <a:ext cx="771525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T: techniques </a:t>
          </a:r>
          <a:endParaRPr lang="en-US" sz="1900" kern="1200"/>
        </a:p>
      </dsp:txBody>
      <dsp:txXfrm>
        <a:off x="22246" y="3124207"/>
        <a:ext cx="7670758" cy="411223"/>
      </dsp:txXfrm>
    </dsp:sp>
    <dsp:sp modelId="{347B8099-0F0B-4AF8-949E-79934BBAB1CB}">
      <dsp:nvSpPr>
        <dsp:cNvPr id="0" name=""/>
        <dsp:cNvSpPr/>
      </dsp:nvSpPr>
      <dsp:spPr>
        <a:xfrm>
          <a:off x="0" y="3557677"/>
          <a:ext cx="771525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95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strategies and methods used to set and maintain boundaries</a:t>
          </a:r>
        </a:p>
      </dsp:txBody>
      <dsp:txXfrm>
        <a:off x="0" y="3557677"/>
        <a:ext cx="7715250" cy="3146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3F14E-9888-4A6A-9D12-6EA79268CA76}">
      <dsp:nvSpPr>
        <dsp:cNvPr id="0" name=""/>
        <dsp:cNvSpPr/>
      </dsp:nvSpPr>
      <dsp:spPr>
        <a:xfrm rot="5400000">
          <a:off x="5487350" y="-2360193"/>
          <a:ext cx="568751" cy="5432213"/>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Listen first </a:t>
          </a:r>
        </a:p>
      </dsp:txBody>
      <dsp:txXfrm rot="-5400000">
        <a:off x="3055619" y="99302"/>
        <a:ext cx="5404449" cy="513223"/>
      </dsp:txXfrm>
    </dsp:sp>
    <dsp:sp modelId="{4D7E2D00-141B-435C-A7A6-9FBED13DC549}">
      <dsp:nvSpPr>
        <dsp:cNvPr id="0" name=""/>
        <dsp:cNvSpPr/>
      </dsp:nvSpPr>
      <dsp:spPr>
        <a:xfrm>
          <a:off x="0" y="443"/>
          <a:ext cx="3055619" cy="7109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Listen</a:t>
          </a:r>
        </a:p>
      </dsp:txBody>
      <dsp:txXfrm>
        <a:off x="34705" y="35148"/>
        <a:ext cx="2986209" cy="641529"/>
      </dsp:txXfrm>
    </dsp:sp>
    <dsp:sp modelId="{1EC00701-9A67-40D6-B0AD-01AD6FDCB73F}">
      <dsp:nvSpPr>
        <dsp:cNvPr id="0" name=""/>
        <dsp:cNvSpPr/>
      </dsp:nvSpPr>
      <dsp:spPr>
        <a:xfrm rot="5400000">
          <a:off x="5487350" y="-1613707"/>
          <a:ext cx="568751" cy="5432213"/>
        </a:xfrm>
        <a:prstGeom prst="round2SameRect">
          <a:avLst/>
        </a:prstGeom>
        <a:solidFill>
          <a:schemeClr val="accent5">
            <a:tint val="40000"/>
            <a:alpha val="90000"/>
            <a:hueOff val="-1245067"/>
            <a:satOff val="11610"/>
            <a:lumOff val="901"/>
            <a:alphaOff val="0"/>
          </a:schemeClr>
        </a:solidFill>
        <a:ln w="12700" cap="flat" cmpd="sng" algn="ctr">
          <a:solidFill>
            <a:schemeClr val="accent5">
              <a:tint val="40000"/>
              <a:alpha val="90000"/>
              <a:hueOff val="-1245067"/>
              <a:satOff val="11610"/>
              <a:lumOff val="9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Remind them that you’re available, being present </a:t>
          </a:r>
        </a:p>
      </dsp:txBody>
      <dsp:txXfrm rot="-5400000">
        <a:off x="3055619" y="845788"/>
        <a:ext cx="5404449" cy="513223"/>
      </dsp:txXfrm>
    </dsp:sp>
    <dsp:sp modelId="{B8548D21-8EB7-47D1-B1FC-62F3BA7F60CB}">
      <dsp:nvSpPr>
        <dsp:cNvPr id="0" name=""/>
        <dsp:cNvSpPr/>
      </dsp:nvSpPr>
      <dsp:spPr>
        <a:xfrm>
          <a:off x="0" y="746929"/>
          <a:ext cx="3055619" cy="710939"/>
        </a:xfrm>
        <a:prstGeom prst="roundRect">
          <a:avLst/>
        </a:prstGeom>
        <a:solidFill>
          <a:schemeClr val="accent5">
            <a:hueOff val="-1243833"/>
            <a:satOff val="0"/>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Remind</a:t>
          </a:r>
        </a:p>
      </dsp:txBody>
      <dsp:txXfrm>
        <a:off x="34705" y="781634"/>
        <a:ext cx="2986209" cy="641529"/>
      </dsp:txXfrm>
    </dsp:sp>
    <dsp:sp modelId="{2FD39E58-A62B-48E0-9C7A-9E919F1A4D59}">
      <dsp:nvSpPr>
        <dsp:cNvPr id="0" name=""/>
        <dsp:cNvSpPr/>
      </dsp:nvSpPr>
      <dsp:spPr>
        <a:xfrm rot="5400000">
          <a:off x="5487350" y="-867221"/>
          <a:ext cx="568751" cy="5432213"/>
        </a:xfrm>
        <a:prstGeom prst="round2SameRect">
          <a:avLst/>
        </a:prstGeom>
        <a:solidFill>
          <a:schemeClr val="accent5">
            <a:tint val="40000"/>
            <a:alpha val="90000"/>
            <a:hueOff val="-2490134"/>
            <a:satOff val="23220"/>
            <a:lumOff val="1802"/>
            <a:alphaOff val="0"/>
          </a:schemeClr>
        </a:solidFill>
        <a:ln w="12700" cap="flat" cmpd="sng" algn="ctr">
          <a:solidFill>
            <a:schemeClr val="accent5">
              <a:tint val="40000"/>
              <a:alpha val="90000"/>
              <a:hueOff val="-2490134"/>
              <a:satOff val="23220"/>
              <a:lumOff val="18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Know when to support</a:t>
          </a:r>
        </a:p>
      </dsp:txBody>
      <dsp:txXfrm rot="-5400000">
        <a:off x="3055619" y="1592274"/>
        <a:ext cx="5404449" cy="513223"/>
      </dsp:txXfrm>
    </dsp:sp>
    <dsp:sp modelId="{F55541F2-5E86-4933-A308-D170B2432AF4}">
      <dsp:nvSpPr>
        <dsp:cNvPr id="0" name=""/>
        <dsp:cNvSpPr/>
      </dsp:nvSpPr>
      <dsp:spPr>
        <a:xfrm>
          <a:off x="0" y="1493415"/>
          <a:ext cx="3055619" cy="710939"/>
        </a:xfrm>
        <a:prstGeom prst="roundRect">
          <a:avLst/>
        </a:prstGeom>
        <a:solidFill>
          <a:schemeClr val="accent5">
            <a:hueOff val="-2487666"/>
            <a:satOff val="0"/>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Know</a:t>
          </a:r>
        </a:p>
      </dsp:txBody>
      <dsp:txXfrm>
        <a:off x="34705" y="1528120"/>
        <a:ext cx="2986209" cy="641529"/>
      </dsp:txXfrm>
    </dsp:sp>
    <dsp:sp modelId="{84BAF7EE-C4B9-4793-893E-3797A219D5E3}">
      <dsp:nvSpPr>
        <dsp:cNvPr id="0" name=""/>
        <dsp:cNvSpPr/>
      </dsp:nvSpPr>
      <dsp:spPr>
        <a:xfrm rot="5400000">
          <a:off x="5487350" y="-120735"/>
          <a:ext cx="568751" cy="5432213"/>
        </a:xfrm>
        <a:prstGeom prst="round2SameRect">
          <a:avLst/>
        </a:prstGeom>
        <a:solidFill>
          <a:schemeClr val="accent5">
            <a:tint val="40000"/>
            <a:alpha val="90000"/>
            <a:hueOff val="-3735201"/>
            <a:satOff val="34830"/>
            <a:lumOff val="2702"/>
            <a:alphaOff val="0"/>
          </a:schemeClr>
        </a:solidFill>
        <a:ln w="12700" cap="flat" cmpd="sng" algn="ctr">
          <a:solidFill>
            <a:schemeClr val="accent5">
              <a:tint val="40000"/>
              <a:alpha val="90000"/>
              <a:hueOff val="-3735201"/>
              <a:satOff val="34830"/>
              <a:lumOff val="27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Remember support looks different for different people </a:t>
          </a:r>
        </a:p>
      </dsp:txBody>
      <dsp:txXfrm rot="-5400000">
        <a:off x="3055619" y="2338760"/>
        <a:ext cx="5404449" cy="513223"/>
      </dsp:txXfrm>
    </dsp:sp>
    <dsp:sp modelId="{52326F4C-9969-411A-B3C7-6854A12C882E}">
      <dsp:nvSpPr>
        <dsp:cNvPr id="0" name=""/>
        <dsp:cNvSpPr/>
      </dsp:nvSpPr>
      <dsp:spPr>
        <a:xfrm>
          <a:off x="0" y="2239901"/>
          <a:ext cx="3055619" cy="710939"/>
        </a:xfrm>
        <a:prstGeom prst="roundRect">
          <a:avLst/>
        </a:prstGeom>
        <a:solidFill>
          <a:schemeClr val="accent5">
            <a:hueOff val="-3731499"/>
            <a:satOff val="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Remember</a:t>
          </a:r>
        </a:p>
      </dsp:txBody>
      <dsp:txXfrm>
        <a:off x="34705" y="2274606"/>
        <a:ext cx="2986209" cy="641529"/>
      </dsp:txXfrm>
    </dsp:sp>
    <dsp:sp modelId="{82EBE617-7C0F-44F4-9809-0D8118B7E8D6}">
      <dsp:nvSpPr>
        <dsp:cNvPr id="0" name=""/>
        <dsp:cNvSpPr/>
      </dsp:nvSpPr>
      <dsp:spPr>
        <a:xfrm rot="5400000">
          <a:off x="5487350" y="625751"/>
          <a:ext cx="568751" cy="5432213"/>
        </a:xfrm>
        <a:prstGeom prst="round2SameRect">
          <a:avLst/>
        </a:prstGeom>
        <a:solidFill>
          <a:schemeClr val="accent5">
            <a:tint val="40000"/>
            <a:alpha val="90000"/>
            <a:hueOff val="-4980268"/>
            <a:satOff val="46440"/>
            <a:lumOff val="3603"/>
            <a:alphaOff val="0"/>
          </a:schemeClr>
        </a:solidFill>
        <a:ln w="12700" cap="flat" cmpd="sng" algn="ctr">
          <a:solidFill>
            <a:schemeClr val="accent5">
              <a:tint val="40000"/>
              <a:alpha val="90000"/>
              <a:hueOff val="-4980268"/>
              <a:satOff val="46440"/>
              <a:lumOff val="36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en-US" sz="1300" kern="1200"/>
            <a:t>Indirectly intervene; </a:t>
          </a:r>
          <a:endParaRPr lang="en-US" sz="1300" kern="1200">
            <a:latin typeface="Roboto"/>
          </a:endParaRPr>
        </a:p>
        <a:p>
          <a:pPr marL="228600" lvl="2" indent="-114300" algn="l" defTabSz="577850">
            <a:lnSpc>
              <a:spcPct val="90000"/>
            </a:lnSpc>
            <a:spcBef>
              <a:spcPct val="0"/>
            </a:spcBef>
            <a:spcAft>
              <a:spcPct val="15000"/>
            </a:spcAft>
            <a:buChar char="•"/>
          </a:pPr>
          <a:r>
            <a:rPr lang="en-US" sz="1300" kern="1200"/>
            <a:t>don’t have to necessarily say “I'm trying to help you”; just reach out</a:t>
          </a:r>
        </a:p>
      </dsp:txBody>
      <dsp:txXfrm rot="-5400000">
        <a:off x="3055619" y="3085246"/>
        <a:ext cx="5404449" cy="513223"/>
      </dsp:txXfrm>
    </dsp:sp>
    <dsp:sp modelId="{D5149D8B-F776-4F47-BE4D-1B6CAA564D7F}">
      <dsp:nvSpPr>
        <dsp:cNvPr id="0" name=""/>
        <dsp:cNvSpPr/>
      </dsp:nvSpPr>
      <dsp:spPr>
        <a:xfrm>
          <a:off x="0" y="2986388"/>
          <a:ext cx="3055619" cy="710939"/>
        </a:xfrm>
        <a:prstGeom prst="roundRect">
          <a:avLst/>
        </a:prstGeom>
        <a:solidFill>
          <a:schemeClr val="accent5">
            <a:hueOff val="-4975332"/>
            <a:satOff val="0"/>
            <a:lumOff val="104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Intervene</a:t>
          </a:r>
        </a:p>
      </dsp:txBody>
      <dsp:txXfrm>
        <a:off x="34705" y="3021093"/>
        <a:ext cx="2986209" cy="641529"/>
      </dsp:txXfrm>
    </dsp:sp>
    <dsp:sp modelId="{FE955399-4E6E-4CB2-802F-81865446D434}">
      <dsp:nvSpPr>
        <dsp:cNvPr id="0" name=""/>
        <dsp:cNvSpPr/>
      </dsp:nvSpPr>
      <dsp:spPr>
        <a:xfrm rot="5400000">
          <a:off x="5487350" y="1372237"/>
          <a:ext cx="568751" cy="5432213"/>
        </a:xfrm>
        <a:prstGeom prst="round2SameRect">
          <a:avLst/>
        </a:prstGeom>
        <a:solidFill>
          <a:schemeClr val="accent5">
            <a:tint val="40000"/>
            <a:alpha val="90000"/>
            <a:hueOff val="-6225335"/>
            <a:satOff val="58050"/>
            <a:lumOff val="4504"/>
            <a:alphaOff val="0"/>
          </a:schemeClr>
        </a:solidFill>
        <a:ln w="12700" cap="flat" cmpd="sng" algn="ctr">
          <a:solidFill>
            <a:schemeClr val="accent5">
              <a:tint val="40000"/>
              <a:alpha val="90000"/>
              <a:hueOff val="-6225335"/>
              <a:satOff val="58050"/>
              <a:lumOff val="45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Understand how people will interpret your support</a:t>
          </a:r>
        </a:p>
        <a:p>
          <a:pPr marL="228600" lvl="2" indent="-114300" algn="l" defTabSz="577850">
            <a:lnSpc>
              <a:spcPct val="90000"/>
            </a:lnSpc>
            <a:spcBef>
              <a:spcPct val="0"/>
            </a:spcBef>
            <a:spcAft>
              <a:spcPct val="15000"/>
            </a:spcAft>
            <a:buChar char="•"/>
          </a:pPr>
          <a:r>
            <a:rPr lang="en-US" sz="1300" kern="1200"/>
            <a:t>Know what to do if they deny it</a:t>
          </a:r>
        </a:p>
      </dsp:txBody>
      <dsp:txXfrm rot="-5400000">
        <a:off x="3055619" y="3831732"/>
        <a:ext cx="5404449" cy="513223"/>
      </dsp:txXfrm>
    </dsp:sp>
    <dsp:sp modelId="{96D038F0-58D7-4BE6-BB50-79C7109D327D}">
      <dsp:nvSpPr>
        <dsp:cNvPr id="0" name=""/>
        <dsp:cNvSpPr/>
      </dsp:nvSpPr>
      <dsp:spPr>
        <a:xfrm>
          <a:off x="0" y="3732874"/>
          <a:ext cx="3055619" cy="710939"/>
        </a:xfrm>
        <a:prstGeom prst="roundRect">
          <a:avLst/>
        </a:prstGeom>
        <a:solidFill>
          <a:schemeClr val="accent5">
            <a:hueOff val="-6219164"/>
            <a:satOff val="0"/>
            <a:lumOff val="130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Understand</a:t>
          </a:r>
        </a:p>
      </dsp:txBody>
      <dsp:txXfrm>
        <a:off x="34705" y="3767579"/>
        <a:ext cx="2986209" cy="641529"/>
      </dsp:txXfrm>
    </dsp:sp>
    <dsp:sp modelId="{27ADAFB8-CA0E-4A44-BA32-C64346352262}">
      <dsp:nvSpPr>
        <dsp:cNvPr id="0" name=""/>
        <dsp:cNvSpPr/>
      </dsp:nvSpPr>
      <dsp:spPr>
        <a:xfrm rot="5400000">
          <a:off x="5487350" y="2118723"/>
          <a:ext cx="568751" cy="5432213"/>
        </a:xfrm>
        <a:prstGeom prst="round2SameRect">
          <a:avLst/>
        </a:prstGeom>
        <a:solidFill>
          <a:schemeClr val="accent5">
            <a:tint val="40000"/>
            <a:alpha val="90000"/>
            <a:hueOff val="-7470402"/>
            <a:satOff val="69660"/>
            <a:lumOff val="5405"/>
            <a:alphaOff val="0"/>
          </a:schemeClr>
        </a:solidFill>
        <a:ln w="12700" cap="flat" cmpd="sng" algn="ctr">
          <a:solidFill>
            <a:schemeClr val="accent5">
              <a:tint val="40000"/>
              <a:alpha val="90000"/>
              <a:hueOff val="-7470402"/>
              <a:satOff val="69660"/>
              <a:lumOff val="5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Provide resources </a:t>
          </a:r>
        </a:p>
        <a:p>
          <a:pPr marL="228600" lvl="2" indent="-114300" algn="l" defTabSz="577850">
            <a:lnSpc>
              <a:spcPct val="90000"/>
            </a:lnSpc>
            <a:spcBef>
              <a:spcPct val="0"/>
            </a:spcBef>
            <a:spcAft>
              <a:spcPct val="15000"/>
            </a:spcAft>
            <a:buChar char="•"/>
          </a:pPr>
          <a:r>
            <a:rPr lang="en-US" sz="1300" kern="1200"/>
            <a:t>know the appropriate time to do so </a:t>
          </a:r>
        </a:p>
      </dsp:txBody>
      <dsp:txXfrm rot="-5400000">
        <a:off x="3055619" y="4578218"/>
        <a:ext cx="5404449" cy="513223"/>
      </dsp:txXfrm>
    </dsp:sp>
    <dsp:sp modelId="{3B1AA700-5897-467A-A337-27176B26EBF8}">
      <dsp:nvSpPr>
        <dsp:cNvPr id="0" name=""/>
        <dsp:cNvSpPr/>
      </dsp:nvSpPr>
      <dsp:spPr>
        <a:xfrm>
          <a:off x="0" y="4479360"/>
          <a:ext cx="3055619" cy="710939"/>
        </a:xfrm>
        <a:prstGeom prst="roundRect">
          <a:avLst/>
        </a:prstGeom>
        <a:solidFill>
          <a:schemeClr val="accent5">
            <a:hueOff val="-7462997"/>
            <a:satOff val="0"/>
            <a:lumOff val="1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Provide</a:t>
          </a:r>
        </a:p>
      </dsp:txBody>
      <dsp:txXfrm>
        <a:off x="34705" y="4514065"/>
        <a:ext cx="2986209" cy="64152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30E4C-56B7-2443-B370-610F8D1BCD9C}" type="datetimeFigureOut">
              <a:rPr lang="en-US" smtClean="0"/>
              <a:t>7/15/2025</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7/15/2025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a:p>
        </p:txBody>
      </p:sp>
    </p:spTree>
    <p:extLst>
      <p:ext uri="{BB962C8B-B14F-4D97-AF65-F5344CB8AC3E}">
        <p14:creationId xmlns:p14="http://schemas.microsoft.com/office/powerpoint/2010/main" val="1540185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Disclaimer: make sure not to put your own mental health in jeopardy </a:t>
            </a:r>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35</a:t>
            </a:fld>
            <a:endParaRPr lang="en-US"/>
          </a:p>
        </p:txBody>
      </p:sp>
    </p:spTree>
    <p:extLst>
      <p:ext uri="{BB962C8B-B14F-4D97-AF65-F5344CB8AC3E}">
        <p14:creationId xmlns:p14="http://schemas.microsoft.com/office/powerpoint/2010/main" val="2391859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Check-in</a:t>
            </a:r>
          </a:p>
          <a:p>
            <a:pPr marL="171450" indent="-171450">
              <a:buFont typeface="Arial"/>
              <a:buChar char="•"/>
            </a:pPr>
            <a:r>
              <a:rPr lang="en-US"/>
              <a:t>To reach out to someone, often in a caring and supportive manner, to see how they are doing and to inquire about their well-being. It's a way to open communication and offer help.</a:t>
            </a:r>
            <a:endParaRPr lang="en-US">
              <a:cs typeface="Calibri"/>
            </a:endParaRPr>
          </a:p>
          <a:p>
            <a:pPr>
              <a:buFont typeface="Arial"/>
              <a:buChar char="•"/>
            </a:pPr>
            <a:r>
              <a:rPr lang="en-US"/>
              <a:t>Offer:</a:t>
            </a:r>
            <a:endParaRPr lang="en-US">
              <a:cs typeface="Calibri" panose="020F0502020204030204"/>
            </a:endParaRPr>
          </a:p>
          <a:p>
            <a:pPr>
              <a:buFont typeface="Arial"/>
              <a:buChar char="•"/>
            </a:pPr>
            <a:r>
              <a:rPr lang="en-US"/>
              <a:t>To provide something or extend assistance, support, or resources to someone in need.</a:t>
            </a:r>
          </a:p>
          <a:p>
            <a:pPr>
              <a:buFont typeface="Arial"/>
              <a:buChar char="•"/>
            </a:pPr>
            <a:r>
              <a:rPr lang="en-US">
                <a:cs typeface="Calibri"/>
              </a:rPr>
              <a:t>Monitor</a:t>
            </a:r>
          </a:p>
          <a:p>
            <a:pPr>
              <a:buFont typeface="Arial"/>
              <a:buChar char="•"/>
            </a:pPr>
            <a:r>
              <a:rPr lang="en-US">
                <a:cs typeface="Calibri"/>
              </a:rPr>
              <a:t>To assess changes or developments in the well being of someone</a:t>
            </a:r>
          </a:p>
          <a:p>
            <a:pPr>
              <a:buFont typeface="Arial"/>
              <a:buChar char="•"/>
            </a:pPr>
            <a:r>
              <a:rPr lang="en-US">
                <a:cs typeface="Calibri"/>
              </a:rPr>
              <a:t>Encourage:</a:t>
            </a:r>
            <a:r>
              <a:rPr lang="en-US"/>
              <a:t> </a:t>
            </a:r>
          </a:p>
          <a:p>
            <a:pPr>
              <a:buFont typeface="Arial"/>
              <a:buChar char="•"/>
            </a:pPr>
            <a:r>
              <a:rPr lang="en-US"/>
              <a:t>To encourage means to motivate or inspire someone to take certain actions, make positive choices, or maintain hope during a difficult situation.</a:t>
            </a:r>
          </a:p>
          <a:p>
            <a:pPr>
              <a:buFont typeface="Arial"/>
              <a:buChar char="•"/>
            </a:pPr>
            <a:r>
              <a:rPr lang="en-US">
                <a:cs typeface="Calibri"/>
              </a:rPr>
              <a:t>Transfer</a:t>
            </a:r>
          </a:p>
          <a:p>
            <a:pPr>
              <a:buFont typeface="Arial"/>
              <a:buChar char="•"/>
            </a:pPr>
            <a:r>
              <a:rPr lang="en-US">
                <a:cs typeface="Calibri"/>
              </a:rPr>
              <a:t>To refer the situation to a trusted resource. Because we must ensure that teens aren’t putting their own mental health in jeopardy this step is really important.  </a:t>
            </a:r>
          </a:p>
          <a:p>
            <a:pPr>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36</a:t>
            </a:fld>
            <a:endParaRPr lang="en-US"/>
          </a:p>
        </p:txBody>
      </p:sp>
    </p:spTree>
    <p:extLst>
      <p:ext uri="{BB962C8B-B14F-4D97-AF65-F5344CB8AC3E}">
        <p14:creationId xmlns:p14="http://schemas.microsoft.com/office/powerpoint/2010/main" val="2259341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roleplay activity where groups of three will discuss different approaches to helping Jordan based on their relationship with Jordan. </a:t>
            </a:r>
          </a:p>
        </p:txBody>
      </p:sp>
      <p:sp>
        <p:nvSpPr>
          <p:cNvPr id="4" name="Slide Number Placeholder 3"/>
          <p:cNvSpPr>
            <a:spLocks noGrp="1"/>
          </p:cNvSpPr>
          <p:nvPr>
            <p:ph type="sldNum" sz="quarter" idx="5"/>
          </p:nvPr>
        </p:nvSpPr>
        <p:spPr/>
        <p:txBody>
          <a:bodyPr/>
          <a:lstStyle/>
          <a:p>
            <a:fld id="{769943EA-69D9-7E49-97CD-A49926F617C9}" type="slidenum">
              <a:rPr lang="en-US" smtClean="0"/>
              <a:t>37</a:t>
            </a:fld>
            <a:endParaRPr lang="en-US"/>
          </a:p>
        </p:txBody>
      </p:sp>
    </p:spTree>
    <p:extLst>
      <p:ext uri="{BB962C8B-B14F-4D97-AF65-F5344CB8AC3E}">
        <p14:creationId xmlns:p14="http://schemas.microsoft.com/office/powerpoint/2010/main" val="1483314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spring 2024 members of the youth board invited their friends and together they provided feedback on content, such as reducing content from 5 modules to 4.  </a:t>
            </a:r>
          </a:p>
          <a:p>
            <a:r>
              <a:rPr lang="en-US"/>
              <a:t>We also did a pre-pilot of module 1 with high school students visiting the college of public health during the fall of 2024 (typo). We saw a positive response to the activity-based structure and a willingness to discuss in groups. </a:t>
            </a:r>
          </a:p>
        </p:txBody>
      </p:sp>
      <p:sp>
        <p:nvSpPr>
          <p:cNvPr id="4" name="Slide Number Placeholder 3"/>
          <p:cNvSpPr>
            <a:spLocks noGrp="1"/>
          </p:cNvSpPr>
          <p:nvPr>
            <p:ph type="sldNum" sz="quarter" idx="5"/>
          </p:nvPr>
        </p:nvSpPr>
        <p:spPr/>
        <p:txBody>
          <a:bodyPr/>
          <a:lstStyle/>
          <a:p>
            <a:fld id="{769943EA-69D9-7E49-97CD-A49926F617C9}" type="slidenum">
              <a:rPr lang="en-US" smtClean="0"/>
              <a:t>39</a:t>
            </a:fld>
            <a:endParaRPr lang="en-US"/>
          </a:p>
        </p:txBody>
      </p:sp>
    </p:spTree>
    <p:extLst>
      <p:ext uri="{BB962C8B-B14F-4D97-AF65-F5344CB8AC3E}">
        <p14:creationId xmlns:p14="http://schemas.microsoft.com/office/powerpoint/2010/main" val="70717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next steps include piloting and funding. Once we receive IRB approval we will be recruiting teens to participate in all four modules and measure the impact of our curriculum by having a mental health literacy test pre and post participation. Funding-wise we applied to multiple grants. This money would be used to expand teen working group (we aren’t currently able to pay more people for their time and efforts). </a:t>
            </a:r>
          </a:p>
        </p:txBody>
      </p:sp>
      <p:sp>
        <p:nvSpPr>
          <p:cNvPr id="4" name="Slide Number Placeholder 3"/>
          <p:cNvSpPr>
            <a:spLocks noGrp="1"/>
          </p:cNvSpPr>
          <p:nvPr>
            <p:ph type="sldNum" sz="quarter" idx="5"/>
          </p:nvPr>
        </p:nvSpPr>
        <p:spPr/>
        <p:txBody>
          <a:bodyPr/>
          <a:lstStyle/>
          <a:p>
            <a:fld id="{769943EA-69D9-7E49-97CD-A49926F617C9}" type="slidenum">
              <a:rPr lang="en-US" smtClean="0"/>
              <a:t>40</a:t>
            </a:fld>
            <a:endParaRPr lang="en-US"/>
          </a:p>
        </p:txBody>
      </p:sp>
    </p:spTree>
    <p:extLst>
      <p:ext uri="{BB962C8B-B14F-4D97-AF65-F5344CB8AC3E}">
        <p14:creationId xmlns:p14="http://schemas.microsoft.com/office/powerpoint/2010/main" val="17666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of our engagement efforts has been through social media. The post to the left was developed by our youth board during one of our Saturday meetings. The second is part of a series mental health Monday in which we post every Monday about a mental health topic such as the effects of stress. And finally, we make posts for occurrences that are relevant to mental health such as WMHD and national depression screening day both in October</a:t>
            </a:r>
          </a:p>
        </p:txBody>
      </p:sp>
      <p:sp>
        <p:nvSpPr>
          <p:cNvPr id="4" name="Slide Number Placeholder 3"/>
          <p:cNvSpPr>
            <a:spLocks noGrp="1"/>
          </p:cNvSpPr>
          <p:nvPr>
            <p:ph type="sldNum" sz="quarter" idx="5"/>
          </p:nvPr>
        </p:nvSpPr>
        <p:spPr/>
        <p:txBody>
          <a:bodyPr/>
          <a:lstStyle/>
          <a:p>
            <a:fld id="{769943EA-69D9-7E49-97CD-A49926F617C9}" type="slidenum">
              <a:rPr lang="en-US" smtClean="0"/>
              <a:t>42</a:t>
            </a:fld>
            <a:endParaRPr lang="en-US"/>
          </a:p>
        </p:txBody>
      </p:sp>
    </p:spTree>
    <p:extLst>
      <p:ext uri="{BB962C8B-B14F-4D97-AF65-F5344CB8AC3E}">
        <p14:creationId xmlns:p14="http://schemas.microsoft.com/office/powerpoint/2010/main" val="157996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also attended community events such as the CCAN festival last year </a:t>
            </a:r>
          </a:p>
        </p:txBody>
      </p:sp>
      <p:sp>
        <p:nvSpPr>
          <p:cNvPr id="4" name="Slide Number Placeholder 3"/>
          <p:cNvSpPr>
            <a:spLocks noGrp="1"/>
          </p:cNvSpPr>
          <p:nvPr>
            <p:ph type="sldNum" sz="quarter" idx="5"/>
          </p:nvPr>
        </p:nvSpPr>
        <p:spPr/>
        <p:txBody>
          <a:bodyPr/>
          <a:lstStyle/>
          <a:p>
            <a:fld id="{769943EA-69D9-7E49-97CD-A49926F617C9}" type="slidenum">
              <a:rPr lang="en-US" smtClean="0"/>
              <a:t>43</a:t>
            </a:fld>
            <a:endParaRPr lang="en-US"/>
          </a:p>
        </p:txBody>
      </p:sp>
    </p:spTree>
    <p:extLst>
      <p:ext uri="{BB962C8B-B14F-4D97-AF65-F5344CB8AC3E}">
        <p14:creationId xmlns:p14="http://schemas.microsoft.com/office/powerpoint/2010/main" val="876174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fundraising effort was through </a:t>
            </a:r>
            <a:r>
              <a:rPr lang="en-US" err="1"/>
              <a:t>GOLDrush</a:t>
            </a:r>
            <a:r>
              <a:rPr lang="en-US"/>
              <a:t> and we were able to raise $2375 </a:t>
            </a:r>
          </a:p>
        </p:txBody>
      </p:sp>
      <p:sp>
        <p:nvSpPr>
          <p:cNvPr id="4" name="Slide Number Placeholder 3"/>
          <p:cNvSpPr>
            <a:spLocks noGrp="1"/>
          </p:cNvSpPr>
          <p:nvPr>
            <p:ph type="sldNum" sz="quarter" idx="5"/>
          </p:nvPr>
        </p:nvSpPr>
        <p:spPr/>
        <p:txBody>
          <a:bodyPr/>
          <a:lstStyle/>
          <a:p>
            <a:fld id="{769943EA-69D9-7E49-97CD-A49926F617C9}" type="slidenum">
              <a:rPr lang="en-US" smtClean="0"/>
              <a:t>44</a:t>
            </a:fld>
            <a:endParaRPr lang="en-US"/>
          </a:p>
        </p:txBody>
      </p:sp>
    </p:spTree>
    <p:extLst>
      <p:ext uri="{BB962C8B-B14F-4D97-AF65-F5344CB8AC3E}">
        <p14:creationId xmlns:p14="http://schemas.microsoft.com/office/powerpoint/2010/main" val="1192679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any questions please contact Dr. Ebonee Johnson who was unable to join us today.</a:t>
            </a:r>
          </a:p>
        </p:txBody>
      </p:sp>
      <p:sp>
        <p:nvSpPr>
          <p:cNvPr id="4" name="Slide Number Placeholder 3"/>
          <p:cNvSpPr>
            <a:spLocks noGrp="1"/>
          </p:cNvSpPr>
          <p:nvPr>
            <p:ph type="sldNum" sz="quarter" idx="5"/>
          </p:nvPr>
        </p:nvSpPr>
        <p:spPr/>
        <p:txBody>
          <a:bodyPr/>
          <a:lstStyle/>
          <a:p>
            <a:fld id="{769943EA-69D9-7E49-97CD-A49926F617C9}" type="slidenum">
              <a:rPr lang="en-US" smtClean="0"/>
              <a:t>46</a:t>
            </a:fld>
            <a:endParaRPr lang="en-US"/>
          </a:p>
        </p:txBody>
      </p:sp>
    </p:spTree>
    <p:extLst>
      <p:ext uri="{BB962C8B-B14F-4D97-AF65-F5344CB8AC3E}">
        <p14:creationId xmlns:p14="http://schemas.microsoft.com/office/powerpoint/2010/main" val="1171823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69943EA-69D9-7E49-97CD-A49926F617C9}" type="slidenum">
              <a:rPr lang="en-US" smtClean="0"/>
              <a:t>47</a:t>
            </a:fld>
            <a:endParaRPr lang="en-US"/>
          </a:p>
        </p:txBody>
      </p:sp>
    </p:spTree>
    <p:extLst>
      <p:ext uri="{BB962C8B-B14F-4D97-AF65-F5344CB8AC3E}">
        <p14:creationId xmlns:p14="http://schemas.microsoft.com/office/powerpoint/2010/main" val="172567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23</a:t>
            </a:fld>
            <a:endParaRPr lang="en-US"/>
          </a:p>
        </p:txBody>
      </p:sp>
    </p:spTree>
    <p:extLst>
      <p:ext uri="{BB962C8B-B14F-4D97-AF65-F5344CB8AC3E}">
        <p14:creationId xmlns:p14="http://schemas.microsoft.com/office/powerpoint/2010/main" val="701894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Bella takes 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Another aspect of module 2 is how these habits are built. Teens developed a framework for this MARS which stands for motivation, action, resilience, and sustainability. These are the stages that an individual goes through when developing healthy habits.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24</a:t>
            </a:fld>
            <a:endParaRPr lang="en-US"/>
          </a:p>
        </p:txBody>
      </p:sp>
    </p:spTree>
    <p:extLst>
      <p:ext uri="{BB962C8B-B14F-4D97-AF65-F5344CB8AC3E}">
        <p14:creationId xmlns:p14="http://schemas.microsoft.com/office/powerpoint/2010/main" val="197016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SMART is part of the Action stage of MARS, and it stands for specific, measurable, achievable, relevant, and time-bound. In this activity we are encouraging students to take a general goal: better sleep, and convert it into a plan of action.</a:t>
            </a:r>
          </a:p>
        </p:txBody>
      </p:sp>
      <p:sp>
        <p:nvSpPr>
          <p:cNvPr id="4" name="Slide Number Placeholder 3"/>
          <p:cNvSpPr>
            <a:spLocks noGrp="1"/>
          </p:cNvSpPr>
          <p:nvPr>
            <p:ph type="sldNum" sz="quarter" idx="5"/>
          </p:nvPr>
        </p:nvSpPr>
        <p:spPr/>
        <p:txBody>
          <a:bodyPr/>
          <a:lstStyle/>
          <a:p>
            <a:fld id="{769943EA-69D9-7E49-97CD-A49926F617C9}" type="slidenum">
              <a:rPr lang="en-US" smtClean="0"/>
              <a:t>25</a:t>
            </a:fld>
            <a:endParaRPr lang="en-US"/>
          </a:p>
        </p:txBody>
      </p:sp>
    </p:spTree>
    <p:extLst>
      <p:ext uri="{BB962C8B-B14F-4D97-AF65-F5344CB8AC3E}">
        <p14:creationId xmlns:p14="http://schemas.microsoft.com/office/powerpoint/2010/main" val="176337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hope to achieve with this activity is to help students understand that no one has a life made up of only healthy or unhealthy habits, but that there should be a balance. This idea was highlighted by teens in our team meetings. </a:t>
            </a:r>
          </a:p>
        </p:txBody>
      </p:sp>
      <p:sp>
        <p:nvSpPr>
          <p:cNvPr id="4" name="Slide Number Placeholder 3"/>
          <p:cNvSpPr>
            <a:spLocks noGrp="1"/>
          </p:cNvSpPr>
          <p:nvPr>
            <p:ph type="sldNum" sz="quarter" idx="5"/>
          </p:nvPr>
        </p:nvSpPr>
        <p:spPr/>
        <p:txBody>
          <a:bodyPr/>
          <a:lstStyle/>
          <a:p>
            <a:fld id="{769943EA-69D9-7E49-97CD-A49926F617C9}" type="slidenum">
              <a:rPr lang="en-US" smtClean="0"/>
              <a:t>27</a:t>
            </a:fld>
            <a:endParaRPr lang="en-US"/>
          </a:p>
        </p:txBody>
      </p:sp>
    </p:spTree>
    <p:extLst>
      <p:ext uri="{BB962C8B-B14F-4D97-AF65-F5344CB8AC3E}">
        <p14:creationId xmlns:p14="http://schemas.microsoft.com/office/powerpoint/2010/main" val="2138042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29</a:t>
            </a:fld>
            <a:endParaRPr lang="en-US"/>
          </a:p>
        </p:txBody>
      </p:sp>
    </p:spTree>
    <p:extLst>
      <p:ext uri="{BB962C8B-B14F-4D97-AF65-F5344CB8AC3E}">
        <p14:creationId xmlns:p14="http://schemas.microsoft.com/office/powerpoint/2010/main" val="2438501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following the "ORBIT" principles, you can establish and maintain healthy boundaries in your relationship, leading to a more respectful, harmonious, and satisfying partnership. Open communication, reciprocity, clear boundaries, inclusion of both partners, and the use of effective techniques can help you navigate the complexities of human relationships with understanding and care.</a:t>
            </a:r>
          </a:p>
        </p:txBody>
      </p:sp>
      <p:sp>
        <p:nvSpPr>
          <p:cNvPr id="4" name="Slide Number Placeholder 3"/>
          <p:cNvSpPr>
            <a:spLocks noGrp="1"/>
          </p:cNvSpPr>
          <p:nvPr>
            <p:ph type="sldNum" sz="quarter" idx="5"/>
          </p:nvPr>
        </p:nvSpPr>
        <p:spPr/>
        <p:txBody>
          <a:bodyPr/>
          <a:lstStyle/>
          <a:p>
            <a:fld id="{769943EA-69D9-7E49-97CD-A49926F617C9}" type="slidenum">
              <a:rPr lang="en-US" smtClean="0"/>
              <a:t>30</a:t>
            </a:fld>
            <a:endParaRPr lang="en-US"/>
          </a:p>
        </p:txBody>
      </p:sp>
    </p:spTree>
    <p:extLst>
      <p:ext uri="{BB962C8B-B14F-4D97-AF65-F5344CB8AC3E}">
        <p14:creationId xmlns:p14="http://schemas.microsoft.com/office/powerpoint/2010/main" val="171827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aspect of relationships is green flags v. red flags and I will let you read the examples that our youth board came up with. These terms are often highlighted in the media this age group consumes, making them relevant for teens. As you can infer, green flags are things that make a person seem like a good fit for you in a relationship while a red flag is a sign that this relationship is unhealthy. </a:t>
            </a:r>
          </a:p>
        </p:txBody>
      </p:sp>
      <p:sp>
        <p:nvSpPr>
          <p:cNvPr id="4" name="Slide Number Placeholder 3"/>
          <p:cNvSpPr>
            <a:spLocks noGrp="1"/>
          </p:cNvSpPr>
          <p:nvPr>
            <p:ph type="sldNum" sz="quarter" idx="5"/>
          </p:nvPr>
        </p:nvSpPr>
        <p:spPr/>
        <p:txBody>
          <a:bodyPr/>
          <a:lstStyle/>
          <a:p>
            <a:fld id="{769943EA-69D9-7E49-97CD-A49926F617C9}" type="slidenum">
              <a:rPr lang="en-US" smtClean="0"/>
              <a:t>31</a:t>
            </a:fld>
            <a:endParaRPr lang="en-US"/>
          </a:p>
        </p:txBody>
      </p:sp>
    </p:spTree>
    <p:extLst>
      <p:ext uri="{BB962C8B-B14F-4D97-AF65-F5344CB8AC3E}">
        <p14:creationId xmlns:p14="http://schemas.microsoft.com/office/powerpoint/2010/main" val="378407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activity connects directly with the idea of boundaries. </a:t>
            </a:r>
          </a:p>
        </p:txBody>
      </p:sp>
      <p:sp>
        <p:nvSpPr>
          <p:cNvPr id="4" name="Slide Number Placeholder 3"/>
          <p:cNvSpPr>
            <a:spLocks noGrp="1"/>
          </p:cNvSpPr>
          <p:nvPr>
            <p:ph type="sldNum" sz="quarter" idx="5"/>
          </p:nvPr>
        </p:nvSpPr>
        <p:spPr/>
        <p:txBody>
          <a:bodyPr/>
          <a:lstStyle/>
          <a:p>
            <a:fld id="{769943EA-69D9-7E49-97CD-A49926F617C9}" type="slidenum">
              <a:rPr lang="en-US" smtClean="0"/>
              <a:t>32</a:t>
            </a:fld>
            <a:endParaRPr lang="en-US"/>
          </a:p>
        </p:txBody>
      </p:sp>
    </p:spTree>
    <p:extLst>
      <p:ext uri="{BB962C8B-B14F-4D97-AF65-F5344CB8AC3E}">
        <p14:creationId xmlns:p14="http://schemas.microsoft.com/office/powerpoint/2010/main" val="425775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931628" cy="1847088"/>
          </a:xfrm>
        </p:spPr>
        <p:txBody>
          <a:bodyPr lIns="0" tIns="0" rIns="0" bIns="0" anchor="t" anchorCtr="0">
            <a:normAutofit/>
          </a:bodyPr>
          <a:lstStyle>
            <a:lvl1pPr algn="l">
              <a:defRPr sz="52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43872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7EBA0026-8676-FC4D-B8E3-23D67CC31E33}"/>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1" name="Text Placeholder 15">
            <a:extLst>
              <a:ext uri="{FF2B5EF4-FFF2-40B4-BE49-F238E27FC236}">
                <a16:creationId xmlns:a16="http://schemas.microsoft.com/office/drawing/2014/main" id="{C56D6AE6-8806-5841-BD04-7C1509FA8029}"/>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bg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6" y="1774217"/>
            <a:ext cx="6948756" cy="365125"/>
          </a:xfrm>
          <a:prstGeom prst="rect">
            <a:avLst/>
          </a:prstGeom>
          <a:noFill/>
        </p:spPr>
        <p:txBody>
          <a:bodyPr vert="horz" lIns="0" tIns="0" rIns="0" bIns="0" rtlCol="0" anchor="ctr"/>
          <a:lstStyle>
            <a:lvl1pPr algn="l">
              <a:defRPr sz="165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9" name="Picture 8" descr="The University of Iowa">
            <a:extLst>
              <a:ext uri="{FF2B5EF4-FFF2-40B4-BE49-F238E27FC236}">
                <a16:creationId xmlns:a16="http://schemas.microsoft.com/office/drawing/2014/main" id="{F79387AB-96AB-3C45-A320-91F134DB3255}"/>
              </a:ext>
            </a:extLst>
          </p:cNvPr>
          <p:cNvPicPr>
            <a:picLocks noChangeAspect="1"/>
          </p:cNvPicPr>
          <p:nvPr userDrawn="1"/>
        </p:nvPicPr>
        <p:blipFill>
          <a:blip r:embed="rId2"/>
          <a:stretch>
            <a:fillRect/>
          </a:stretch>
        </p:blipFill>
        <p:spPr>
          <a:xfrm>
            <a:off x="6476484" y="0"/>
            <a:ext cx="2020330" cy="96206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14375" y="389510"/>
            <a:ext cx="7715250" cy="1331865"/>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4376" y="16578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714375" y="2050741"/>
            <a:ext cx="7715250" cy="3892859"/>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Roboto" panose="02000000000000000000" pitchFamily="2"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ABEBFC15-B7A4-FB4F-B562-C691AE5316A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E48D5845-E94B-FC44-882C-248EE3B0A58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2880" userDrawn="1">
          <p15:clr>
            <a:srgbClr val="FBAE40"/>
          </p15:clr>
        </p15:guide>
        <p15:guide id="3" pos="450" userDrawn="1">
          <p15:clr>
            <a:srgbClr val="FBAE40"/>
          </p15:clr>
        </p15:guide>
        <p15:guide id="4" pos="531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289198"/>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76838"/>
            <a:ext cx="3600164"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279146"/>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66786"/>
            <a:ext cx="3600168"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FB445FB3-9F03-6E45-A046-D32E1D8AA79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BA149722-E418-5049-AB8B-86D90151F093}"/>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686758"/>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1686756"/>
            <a:ext cx="2230029"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2674396"/>
            <a:ext cx="2230029"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1686756"/>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2674396"/>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2A845926-60C8-4F49-ABF0-3DC9E8370DA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207D8975-2D7E-8541-B9BA-B4ACB2453DE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643188"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280285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280285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472958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472958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0557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656311" y="1676706"/>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656311" y="2664346"/>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B052AD83-662D-804A-9C50-78BD2D9F776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5" name="Footer Placeholder 4">
            <a:extLst>
              <a:ext uri="{FF2B5EF4-FFF2-40B4-BE49-F238E27FC236}">
                <a16:creationId xmlns:a16="http://schemas.microsoft.com/office/drawing/2014/main" id="{09F774AF-F9D8-314F-ADA4-4C6BF856754D}"/>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7716440" cy="329184"/>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7716440" cy="754602"/>
          </a:xfrm>
        </p:spPr>
        <p:txBody>
          <a:bodyPr lIns="0" tIns="0" rIns="0" bIns="0">
            <a:normAutofit/>
          </a:bodyPr>
          <a:lstStyle>
            <a:lvl1pPr marL="0" marR="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marL="0" marR="0" lvl="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a:pPr>
            <a:r>
              <a:rPr lang="en-US"/>
              <a:t>Click to edit row text</a:t>
            </a:r>
          </a:p>
          <a:p>
            <a:pPr lvl="0"/>
            <a:endParaRPr lang="en-US"/>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38019"/>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11376"/>
            <a:ext cx="7716440"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44628"/>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80501"/>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93705"/>
            <a:ext cx="7716440"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26956"/>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34AAC5E4-D04D-AA43-9A77-008D2409BECE}"/>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795C6E8E-B090-754E-BB4D-53EC4364AED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9830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21424"/>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54675"/>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20213"/>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83657"/>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16908"/>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4862772" y="1688512"/>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4862773" y="2121764"/>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4862773" y="3223178"/>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4862774" y="3656430"/>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4862775" y="4685411"/>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4862776" y="5118662"/>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5AA78D2-879D-BC4F-9774-9CE61C81AA4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95EBCFD2-248B-A44E-AEE6-8987ECBEC98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x1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7" y="2120011"/>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2660476"/>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715571" y="280360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715573" y="3236853"/>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3691764"/>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715574" y="387014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715576" y="4303394"/>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714380" y="478519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715573" y="4988550"/>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715574" y="5421802"/>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4850622" y="1688232"/>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4850623" y="2121485"/>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4851817" y="2805075"/>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4851819" y="3238327"/>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4851820" y="3871616"/>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4851822" y="4304868"/>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4851819" y="4990024"/>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4851820" y="5423276"/>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5" name="Picture 34" descr="The University of Iowa">
            <a:extLst>
              <a:ext uri="{FF2B5EF4-FFF2-40B4-BE49-F238E27FC236}">
                <a16:creationId xmlns:a16="http://schemas.microsoft.com/office/drawing/2014/main" id="{2DA8F900-4BB3-134B-A7DE-0A6F63695305}"/>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6" name="Footer Placeholder 4">
            <a:extLst>
              <a:ext uri="{FF2B5EF4-FFF2-40B4-BE49-F238E27FC236}">
                <a16:creationId xmlns:a16="http://schemas.microsoft.com/office/drawing/2014/main" id="{B5B719EA-A20E-994C-8EEE-69E62E50742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756430"/>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37816"/>
            <a:ext cx="3600164"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711994" y="3790765"/>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718539" y="4109427"/>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718540" y="4590814"/>
            <a:ext cx="3600164" cy="11819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79385"/>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746378"/>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27764"/>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4829457" y="4099375"/>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4829458" y="4580761"/>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70498093-055A-1249-80EE-EB69C10A937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8EEADFDD-6D39-8041-B44B-CC11D0FD544F}"/>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Stat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04310"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2141220" y="2469136"/>
            <a:ext cx="940541" cy="930491"/>
          </a:xfrm>
        </p:spPr>
        <p:txBody>
          <a:bodyPr/>
          <a:lstStyle>
            <a:lvl1pPr marL="0" indent="0">
              <a:buNone/>
              <a:defRPr/>
            </a:lvl1pPr>
          </a:lstStyle>
          <a:p>
            <a:endParaRPr lang="en-US"/>
          </a:p>
        </p:txBody>
      </p:sp>
      <p:cxnSp>
        <p:nvCxnSpPr>
          <p:cNvPr id="14" name="Straight Connector 13">
            <a:extLst>
              <a:ext uri="{FF2B5EF4-FFF2-40B4-BE49-F238E27FC236}">
                <a16:creationId xmlns:a16="http://schemas.microsoft.com/office/drawing/2014/main" id="{44DE3AB4-3020-8D45-86B7-592F12CB716B}"/>
              </a:ext>
              <a:ext uri="{C183D7F6-B498-43B3-948B-1728B52AA6E4}">
                <adec:decorative xmlns:adec="http://schemas.microsoft.com/office/drawing/2017/decorative" val="1"/>
              </a:ext>
            </a:extLst>
          </p:cNvPr>
          <p:cNvCxnSpPr>
            <a:cxnSpLocks/>
          </p:cNvCxnSpPr>
          <p:nvPr userDrawn="1"/>
        </p:nvCxnSpPr>
        <p:spPr>
          <a:xfrm>
            <a:off x="672385"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704310"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3436853"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0" name="Straight Connector 19">
            <a:extLst>
              <a:ext uri="{FF2B5EF4-FFF2-40B4-BE49-F238E27FC236}">
                <a16:creationId xmlns:a16="http://schemas.microsoft.com/office/drawing/2014/main" id="{1799B91B-7CDD-284B-99CF-8408146B2C0D}"/>
              </a:ext>
              <a:ext uri="{C183D7F6-B498-43B3-948B-1728B52AA6E4}">
                <adec:decorative xmlns:adec="http://schemas.microsoft.com/office/drawing/2017/decorative" val="1"/>
              </a:ext>
            </a:extLst>
          </p:cNvPr>
          <p:cNvCxnSpPr>
            <a:cxnSpLocks/>
          </p:cNvCxnSpPr>
          <p:nvPr userDrawn="1"/>
        </p:nvCxnSpPr>
        <p:spPr>
          <a:xfrm>
            <a:off x="3404928"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3436853"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6169397"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7" name="Straight Connector 26">
            <a:extLst>
              <a:ext uri="{FF2B5EF4-FFF2-40B4-BE49-F238E27FC236}">
                <a16:creationId xmlns:a16="http://schemas.microsoft.com/office/drawing/2014/main" id="{F9F7D2B0-E449-FD45-9789-FC204088E97C}"/>
              </a:ext>
              <a:ext uri="{C183D7F6-B498-43B3-948B-1728B52AA6E4}">
                <adec:decorative xmlns:adec="http://schemas.microsoft.com/office/drawing/2017/decorative" val="1"/>
              </a:ext>
            </a:extLst>
          </p:cNvPr>
          <p:cNvCxnSpPr>
            <a:cxnSpLocks/>
          </p:cNvCxnSpPr>
          <p:nvPr userDrawn="1"/>
        </p:nvCxnSpPr>
        <p:spPr>
          <a:xfrm>
            <a:off x="6137472"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6169397"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9F9D999-694A-C64C-9BA8-FF37455DDD7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A000685F-E841-A44D-AC9C-173BD5E3C25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
        <p:nvSpPr>
          <p:cNvPr id="34" name="Picture Placeholder 50">
            <a:extLst>
              <a:ext uri="{FF2B5EF4-FFF2-40B4-BE49-F238E27FC236}">
                <a16:creationId xmlns:a16="http://schemas.microsoft.com/office/drawing/2014/main" id="{F52BFEB6-775B-5540-A1D7-F6E3DDCDB834}"/>
              </a:ext>
            </a:extLst>
          </p:cNvPr>
          <p:cNvSpPr>
            <a:spLocks noGrp="1"/>
          </p:cNvSpPr>
          <p:nvPr>
            <p:ph type="pic" sz="quarter" idx="28"/>
          </p:nvPr>
        </p:nvSpPr>
        <p:spPr>
          <a:xfrm>
            <a:off x="4873763" y="2484685"/>
            <a:ext cx="940541" cy="930491"/>
          </a:xfrm>
        </p:spPr>
        <p:txBody>
          <a:bodyPr/>
          <a:lstStyle>
            <a:lvl1pPr marL="0" indent="0">
              <a:buNone/>
              <a:defRPr/>
            </a:lvl1pPr>
          </a:lstStyle>
          <a:p>
            <a:endParaRPr lang="en-US"/>
          </a:p>
        </p:txBody>
      </p:sp>
      <p:sp>
        <p:nvSpPr>
          <p:cNvPr id="35" name="Picture Placeholder 50">
            <a:extLst>
              <a:ext uri="{FF2B5EF4-FFF2-40B4-BE49-F238E27FC236}">
                <a16:creationId xmlns:a16="http://schemas.microsoft.com/office/drawing/2014/main" id="{3B2767A3-945C-8A48-8F63-467E5E2A4DDF}"/>
              </a:ext>
            </a:extLst>
          </p:cNvPr>
          <p:cNvSpPr>
            <a:spLocks noGrp="1"/>
          </p:cNvSpPr>
          <p:nvPr>
            <p:ph type="pic" sz="quarter" idx="29"/>
          </p:nvPr>
        </p:nvSpPr>
        <p:spPr>
          <a:xfrm>
            <a:off x="7606307" y="2484685"/>
            <a:ext cx="940541" cy="930491"/>
          </a:xfrm>
        </p:spPr>
        <p:txBody>
          <a:bodyPr/>
          <a:lstStyle>
            <a:lvl1pPr marL="0" indent="0">
              <a:buNone/>
              <a:defRPr/>
            </a:lvl1pPr>
          </a:lstStyle>
          <a:p>
            <a:endParaRPr lang="en-US"/>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 uri="{C183D7F6-B498-43B3-948B-1728B52AA6E4}">
                <adec:decorative xmlns:adec="http://schemas.microsoft.com/office/drawing/2017/decorative" val="1"/>
              </a:ext>
            </a:extLst>
          </p:cNvPr>
          <p:cNvSpPr/>
          <p:nvPr userDrawn="1"/>
        </p:nvSpPr>
        <p:spPr>
          <a:xfrm>
            <a:off x="1216102"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472729" y="2553043"/>
            <a:ext cx="886809" cy="878171"/>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4078664"/>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4078664"/>
            <a:ext cx="2230029"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4078663"/>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A13C9DCC-5284-6A4A-A857-E196C97A307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8" name="Footer Placeholder 4">
            <a:extLst>
              <a:ext uri="{FF2B5EF4-FFF2-40B4-BE49-F238E27FC236}">
                <a16:creationId xmlns:a16="http://schemas.microsoft.com/office/drawing/2014/main" id="{EE85593F-9DA3-E843-83EA-BB61BA6E56A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
        <p:nvSpPr>
          <p:cNvPr id="29" name="Oval 28">
            <a:extLst>
              <a:ext uri="{FF2B5EF4-FFF2-40B4-BE49-F238E27FC236}">
                <a16:creationId xmlns:a16="http://schemas.microsoft.com/office/drawing/2014/main" id="{DF1D17A9-33ED-0C42-9E29-A5641F8C0AFE}"/>
              </a:ext>
              <a:ext uri="{C183D7F6-B498-43B3-948B-1728B52AA6E4}">
                <adec:decorative xmlns:adec="http://schemas.microsoft.com/office/drawing/2017/decorative" val="1"/>
              </a:ext>
            </a:extLst>
          </p:cNvPr>
          <p:cNvSpPr/>
          <p:nvPr userDrawn="1"/>
        </p:nvSpPr>
        <p:spPr>
          <a:xfrm>
            <a:off x="3859924"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Picture Placeholder 3">
            <a:extLst>
              <a:ext uri="{FF2B5EF4-FFF2-40B4-BE49-F238E27FC236}">
                <a16:creationId xmlns:a16="http://schemas.microsoft.com/office/drawing/2014/main" id="{569A0A84-E625-844B-BFE2-C1C6287E290E}"/>
              </a:ext>
            </a:extLst>
          </p:cNvPr>
          <p:cNvSpPr>
            <a:spLocks noGrp="1"/>
          </p:cNvSpPr>
          <p:nvPr>
            <p:ph type="pic" sz="quarter" idx="24"/>
          </p:nvPr>
        </p:nvSpPr>
        <p:spPr>
          <a:xfrm>
            <a:off x="4103299" y="2553043"/>
            <a:ext cx="886809" cy="878171"/>
          </a:xfrm>
        </p:spPr>
        <p:txBody>
          <a:bodyPr/>
          <a:lstStyle>
            <a:lvl1pPr>
              <a:buNone/>
              <a:defRPr/>
            </a:lvl1pPr>
          </a:lstStyle>
          <a:p>
            <a:endParaRPr lang="en-US"/>
          </a:p>
        </p:txBody>
      </p:sp>
      <p:sp>
        <p:nvSpPr>
          <p:cNvPr id="31" name="Oval 30">
            <a:extLst>
              <a:ext uri="{FF2B5EF4-FFF2-40B4-BE49-F238E27FC236}">
                <a16:creationId xmlns:a16="http://schemas.microsoft.com/office/drawing/2014/main" id="{A5736D78-B363-E54C-9445-910A8845B60F}"/>
              </a:ext>
              <a:ext uri="{C183D7F6-B498-43B3-948B-1728B52AA6E4}">
                <adec:decorative xmlns:adec="http://schemas.microsoft.com/office/drawing/2017/decorative" val="1"/>
              </a:ext>
            </a:extLst>
          </p:cNvPr>
          <p:cNvSpPr/>
          <p:nvPr userDrawn="1"/>
        </p:nvSpPr>
        <p:spPr>
          <a:xfrm>
            <a:off x="6503747" y="2265939"/>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Picture Placeholder 3">
            <a:extLst>
              <a:ext uri="{FF2B5EF4-FFF2-40B4-BE49-F238E27FC236}">
                <a16:creationId xmlns:a16="http://schemas.microsoft.com/office/drawing/2014/main" id="{AE5BD224-C6F0-A44B-8415-008E871A701D}"/>
              </a:ext>
            </a:extLst>
          </p:cNvPr>
          <p:cNvSpPr>
            <a:spLocks noGrp="1"/>
          </p:cNvSpPr>
          <p:nvPr>
            <p:ph type="pic" sz="quarter" idx="25"/>
          </p:nvPr>
        </p:nvSpPr>
        <p:spPr>
          <a:xfrm>
            <a:off x="6760374" y="2552669"/>
            <a:ext cx="886809" cy="878171"/>
          </a:xfrm>
        </p:spPr>
        <p:txBody>
          <a:bodyPr/>
          <a:lstStyle>
            <a:lvl1pPr>
              <a:buNone/>
              <a:defRPr/>
            </a:lvl1pPr>
          </a:lstStyle>
          <a:p>
            <a:endParaRPr lang="en-US"/>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858000" cy="1843238"/>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43872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tx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5" y="1774217"/>
            <a:ext cx="6874669" cy="365125"/>
          </a:xfrm>
          <a:prstGeom prst="rect">
            <a:avLst/>
          </a:prstGeom>
          <a:noFill/>
        </p:spPr>
        <p:txBody>
          <a:bodyPr vert="horz" lIns="0" tIns="0" rIns="0" bIns="0" rtlCol="0" anchor="ctr"/>
          <a:lstStyle>
            <a:lvl1pPr algn="l">
              <a:defRPr sz="165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9" name="Picture 8" descr="The University of Iowa">
            <a:extLst>
              <a:ext uri="{FF2B5EF4-FFF2-40B4-BE49-F238E27FC236}">
                <a16:creationId xmlns:a16="http://schemas.microsoft.com/office/drawing/2014/main" id="{2BFB147F-9BD6-AA42-8D58-18E266C69A12}"/>
              </a:ext>
            </a:extLst>
          </p:cNvPr>
          <p:cNvPicPr>
            <a:picLocks noChangeAspect="1"/>
          </p:cNvPicPr>
          <p:nvPr userDrawn="1"/>
        </p:nvPicPr>
        <p:blipFill>
          <a:blip r:embed="rId2"/>
          <a:srcRect/>
          <a:stretch/>
        </p:blipFill>
        <p:spPr>
          <a:xfrm>
            <a:off x="6476484" y="150"/>
            <a:ext cx="2020330" cy="961761"/>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714375"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2720638"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4654213"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6660475" y="4073057"/>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4" name="Picture 33" descr="The University of Iowa">
            <a:extLst>
              <a:ext uri="{FF2B5EF4-FFF2-40B4-BE49-F238E27FC236}">
                <a16:creationId xmlns:a16="http://schemas.microsoft.com/office/drawing/2014/main" id="{E6A101F6-A986-EA4C-85FF-846F802DF0A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5" name="Footer Placeholder 4">
            <a:extLst>
              <a:ext uri="{FF2B5EF4-FFF2-40B4-BE49-F238E27FC236}">
                <a16:creationId xmlns:a16="http://schemas.microsoft.com/office/drawing/2014/main" id="{DBA4A05F-7745-F24C-BB9F-0EF0456B4EA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
        <p:nvSpPr>
          <p:cNvPr id="36" name="Oval 35">
            <a:extLst>
              <a:ext uri="{FF2B5EF4-FFF2-40B4-BE49-F238E27FC236}">
                <a16:creationId xmlns:a16="http://schemas.microsoft.com/office/drawing/2014/main" id="{F794BC38-28A2-BC4E-9A38-652E9790E452}"/>
              </a:ext>
              <a:ext uri="{C183D7F6-B498-43B3-948B-1728B52AA6E4}">
                <adec:decorative xmlns:adec="http://schemas.microsoft.com/office/drawing/2017/decorative" val="1"/>
              </a:ext>
            </a:extLst>
          </p:cNvPr>
          <p:cNvSpPr/>
          <p:nvPr userDrawn="1"/>
        </p:nvSpPr>
        <p:spPr>
          <a:xfrm>
            <a:off x="95278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Picture Placeholder 3">
            <a:extLst>
              <a:ext uri="{FF2B5EF4-FFF2-40B4-BE49-F238E27FC236}">
                <a16:creationId xmlns:a16="http://schemas.microsoft.com/office/drawing/2014/main" id="{BEB5B93C-855D-1841-B46E-5C7DC4474C9D}"/>
              </a:ext>
            </a:extLst>
          </p:cNvPr>
          <p:cNvSpPr>
            <a:spLocks noGrp="1"/>
          </p:cNvSpPr>
          <p:nvPr>
            <p:ph type="pic" sz="quarter" idx="25"/>
          </p:nvPr>
        </p:nvSpPr>
        <p:spPr>
          <a:xfrm>
            <a:off x="1169656" y="2531257"/>
            <a:ext cx="886809" cy="878171"/>
          </a:xfrm>
        </p:spPr>
        <p:txBody>
          <a:bodyPr/>
          <a:lstStyle>
            <a:lvl1pPr>
              <a:buNone/>
              <a:defRPr/>
            </a:lvl1pPr>
          </a:lstStyle>
          <a:p>
            <a:endParaRPr lang="en-US"/>
          </a:p>
        </p:txBody>
      </p:sp>
      <p:sp>
        <p:nvSpPr>
          <p:cNvPr id="38" name="Oval 37">
            <a:extLst>
              <a:ext uri="{FF2B5EF4-FFF2-40B4-BE49-F238E27FC236}">
                <a16:creationId xmlns:a16="http://schemas.microsoft.com/office/drawing/2014/main" id="{B88EAE07-826D-E648-AD1B-C375586FE0F9}"/>
              </a:ext>
              <a:ext uri="{C183D7F6-B498-43B3-948B-1728B52AA6E4}">
                <adec:decorative xmlns:adec="http://schemas.microsoft.com/office/drawing/2017/decorative" val="1"/>
              </a:ext>
            </a:extLst>
          </p:cNvPr>
          <p:cNvSpPr/>
          <p:nvPr userDrawn="1"/>
        </p:nvSpPr>
        <p:spPr>
          <a:xfrm>
            <a:off x="2905813"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Picture Placeholder 3">
            <a:extLst>
              <a:ext uri="{FF2B5EF4-FFF2-40B4-BE49-F238E27FC236}">
                <a16:creationId xmlns:a16="http://schemas.microsoft.com/office/drawing/2014/main" id="{6B4B3321-3FE0-F24B-B46D-CBEB820F0DB5}"/>
              </a:ext>
            </a:extLst>
          </p:cNvPr>
          <p:cNvSpPr>
            <a:spLocks noGrp="1"/>
          </p:cNvSpPr>
          <p:nvPr>
            <p:ph type="pic" sz="quarter" idx="21"/>
          </p:nvPr>
        </p:nvSpPr>
        <p:spPr>
          <a:xfrm>
            <a:off x="3205973" y="2546988"/>
            <a:ext cx="806295" cy="798442"/>
          </a:xfrm>
        </p:spPr>
        <p:txBody>
          <a:bodyPr/>
          <a:lstStyle>
            <a:lvl1pPr>
              <a:buNone/>
              <a:defRPr/>
            </a:lvl1pPr>
          </a:lstStyle>
          <a:p>
            <a:endParaRPr lang="en-US"/>
          </a:p>
        </p:txBody>
      </p:sp>
      <p:sp>
        <p:nvSpPr>
          <p:cNvPr id="40" name="Oval 39">
            <a:extLst>
              <a:ext uri="{FF2B5EF4-FFF2-40B4-BE49-F238E27FC236}">
                <a16:creationId xmlns:a16="http://schemas.microsoft.com/office/drawing/2014/main" id="{6B3422DB-51E9-564F-9FE0-BE73E0376126}"/>
              </a:ext>
              <a:ext uri="{C183D7F6-B498-43B3-948B-1728B52AA6E4}">
                <adec:decorative xmlns:adec="http://schemas.microsoft.com/office/drawing/2017/decorative" val="1"/>
              </a:ext>
            </a:extLst>
          </p:cNvPr>
          <p:cNvSpPr/>
          <p:nvPr userDrawn="1"/>
        </p:nvSpPr>
        <p:spPr>
          <a:xfrm>
            <a:off x="4887656"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Picture Placeholder 3">
            <a:extLst>
              <a:ext uri="{FF2B5EF4-FFF2-40B4-BE49-F238E27FC236}">
                <a16:creationId xmlns:a16="http://schemas.microsoft.com/office/drawing/2014/main" id="{2E216002-26D5-D44D-B1E3-F7FFA5933B39}"/>
              </a:ext>
            </a:extLst>
          </p:cNvPr>
          <p:cNvSpPr>
            <a:spLocks noGrp="1"/>
          </p:cNvSpPr>
          <p:nvPr>
            <p:ph type="pic" sz="quarter" idx="26"/>
          </p:nvPr>
        </p:nvSpPr>
        <p:spPr>
          <a:xfrm>
            <a:off x="5167368" y="2546987"/>
            <a:ext cx="825546" cy="817505"/>
          </a:xfrm>
        </p:spPr>
        <p:txBody>
          <a:bodyPr/>
          <a:lstStyle>
            <a:lvl1pPr>
              <a:buNone/>
              <a:defRPr/>
            </a:lvl1pPr>
          </a:lstStyle>
          <a:p>
            <a:endParaRPr lang="en-US"/>
          </a:p>
        </p:txBody>
      </p:sp>
      <p:sp>
        <p:nvSpPr>
          <p:cNvPr id="42" name="Oval 41">
            <a:extLst>
              <a:ext uri="{FF2B5EF4-FFF2-40B4-BE49-F238E27FC236}">
                <a16:creationId xmlns:a16="http://schemas.microsoft.com/office/drawing/2014/main" id="{96648D4D-6BD9-F24C-955D-9701360F7A42}"/>
              </a:ext>
              <a:ext uri="{C183D7F6-B498-43B3-948B-1728B52AA6E4}">
                <adec:decorative xmlns:adec="http://schemas.microsoft.com/office/drawing/2017/decorative" val="1"/>
              </a:ext>
            </a:extLst>
          </p:cNvPr>
          <p:cNvSpPr/>
          <p:nvPr userDrawn="1"/>
        </p:nvSpPr>
        <p:spPr>
          <a:xfrm>
            <a:off x="681961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Picture Placeholder 3">
            <a:extLst>
              <a:ext uri="{FF2B5EF4-FFF2-40B4-BE49-F238E27FC236}">
                <a16:creationId xmlns:a16="http://schemas.microsoft.com/office/drawing/2014/main" id="{E602C083-BC5F-514B-8FA9-A814C3E27430}"/>
              </a:ext>
            </a:extLst>
          </p:cNvPr>
          <p:cNvSpPr>
            <a:spLocks noGrp="1"/>
          </p:cNvSpPr>
          <p:nvPr>
            <p:ph type="pic" sz="quarter" idx="27"/>
          </p:nvPr>
        </p:nvSpPr>
        <p:spPr>
          <a:xfrm>
            <a:off x="7086775" y="2525203"/>
            <a:ext cx="825548" cy="817506"/>
          </a:xfrm>
        </p:spPr>
        <p:txBody>
          <a:bodyPr/>
          <a:lstStyle>
            <a:lvl1pPr>
              <a:buNone/>
              <a:defRPr/>
            </a:lvl1pPr>
          </a:lstStyle>
          <a:p>
            <a:endParaRPr lang="en-US"/>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711994" y="1684461"/>
            <a:ext cx="2377679"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3548916"/>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4264538"/>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3451836" y="1677611"/>
            <a:ext cx="2240483" cy="1621608"/>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3537679"/>
            <a:ext cx="2230029"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4253301"/>
            <a:ext cx="2230029"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6054481" y="1684461"/>
            <a:ext cx="2375144" cy="1621608"/>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3537679"/>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4253301"/>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366D8D2D-32DD-794A-9976-853EF650004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46934CAC-A1D4-6545-B8FE-B5DAC1E7D2F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711994" y="1684461"/>
            <a:ext cx="1780454"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58088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2695022" y="1684461"/>
            <a:ext cx="1780454" cy="1621608"/>
          </a:xfrm>
        </p:spPr>
        <p:txBody>
          <a:bodyPr/>
          <a:lstStyle>
            <a:lvl1pPr>
              <a:buNone/>
              <a:defRPr/>
            </a:lvl1pPr>
          </a:lstStyle>
          <a:p>
            <a:endParaRPr lang="en-US"/>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2722790"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2722791"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1805"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4678050" y="1684461"/>
            <a:ext cx="1780454" cy="1621608"/>
          </a:xfrm>
        </p:spPr>
        <p:txBody>
          <a:bodyPr/>
          <a:lstStyle>
            <a:lvl1pPr>
              <a:buNone/>
              <a:defRPr/>
            </a:lvl1pPr>
          </a:lstStyle>
          <a:p>
            <a:endParaRPr lang="en-US"/>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4682218"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4682219"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6272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6661077" y="1680693"/>
            <a:ext cx="1762024" cy="1621608"/>
          </a:xfrm>
        </p:spPr>
        <p:txBody>
          <a:bodyPr/>
          <a:lstStyle>
            <a:lvl1pPr>
              <a:buNone/>
              <a:defRPr/>
            </a:lvl1pPr>
          </a:lstStyle>
          <a:p>
            <a:endParaRPr lang="en-US"/>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6656311" y="3548916"/>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6656311" y="4230000"/>
            <a:ext cx="1769150"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5841833A-DC48-1341-8CED-2C33FF13E5F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9" name="Footer Placeholder 4">
            <a:extLst>
              <a:ext uri="{FF2B5EF4-FFF2-40B4-BE49-F238E27FC236}">
                <a16:creationId xmlns:a16="http://schemas.microsoft.com/office/drawing/2014/main" id="{99532311-74A6-524D-8B7C-520D61A0A09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711994" y="498296"/>
            <a:ext cx="3945731" cy="896116"/>
          </a:xfrm>
        </p:spPr>
        <p:txBody>
          <a:bodyPr>
            <a:normAutofit/>
          </a:bodyPr>
          <a:lstStyle>
            <a:lvl1pPr>
              <a:defRPr sz="3300"/>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714375" y="1686758"/>
            <a:ext cx="3943351"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5378651" y="1"/>
            <a:ext cx="37719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0" name="Picture 9" descr="The University of Iowa">
            <a:extLst>
              <a:ext uri="{FF2B5EF4-FFF2-40B4-BE49-F238E27FC236}">
                <a16:creationId xmlns:a16="http://schemas.microsoft.com/office/drawing/2014/main" id="{AEE57422-8581-D940-B95A-28BB5FA8EBE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F4890DD7-288C-3F48-AC5A-4CC0C37D9FAB}"/>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34" userDrawn="1">
          <p15:clr>
            <a:srgbClr val="FBAE40"/>
          </p15:clr>
        </p15:guide>
        <p15:guide id="3" pos="45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14375" y="365126"/>
            <a:ext cx="3940879" cy="1331865"/>
          </a:xfrm>
        </p:spPr>
        <p:txBody>
          <a:bodyPr>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 uri="{C183D7F6-B498-43B3-948B-1728B52AA6E4}">
                <adec:decorative xmlns:adec="http://schemas.microsoft.com/office/drawing/2017/decorative" val="1"/>
              </a:ext>
            </a:extLst>
          </p:cNvPr>
          <p:cNvCxnSpPr>
            <a:cxnSpLocks/>
          </p:cNvCxnSpPr>
          <p:nvPr userDrawn="1"/>
        </p:nvCxnSpPr>
        <p:spPr>
          <a:xfrm>
            <a:off x="714376" y="16426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714374" y="1962386"/>
            <a:ext cx="3949838" cy="3981214"/>
          </a:xfrm>
        </p:spPr>
        <p:txBody>
          <a:bodyPr/>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Font typeface="Roboto" panose="02000000000000000000" pitchFamily="2" charset="0"/>
              <a:buChar char="–"/>
              <a:defRPr sz="2000">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2001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5369627"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7285223"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5369627" y="3234551"/>
            <a:ext cx="3774374" cy="3163824"/>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BF0FB327-46C7-CA4D-9F47-B21B9F7D79F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A0A57B74-2163-4C4B-BFF2-0F1E68BF384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45" userDrawn="1">
          <p15:clr>
            <a:srgbClr val="FBAE40"/>
          </p15:clr>
        </p15:guide>
        <p15:guide id="3" pos="450" userDrawn="1">
          <p15:clr>
            <a:srgbClr val="FBAE40"/>
          </p15:clr>
        </p15:guide>
        <p15:guide id="4" orient="horz" pos="24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11994" y="494273"/>
            <a:ext cx="7717631"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1994" y="13100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11994" y="1570038"/>
            <a:ext cx="7717631" cy="4114800"/>
          </a:xfrm>
        </p:spPr>
        <p:txBody>
          <a:bodyPr lIns="0" tIns="0" rIns="0" bIns="0"/>
          <a:lstStyle/>
          <a:p>
            <a:endParaRPr lang="en-US"/>
          </a:p>
        </p:txBody>
      </p:sp>
      <p:sp>
        <p:nvSpPr>
          <p:cNvPr id="12" name="Rectangle 11">
            <a:extLst>
              <a:ext uri="{FF2B5EF4-FFF2-40B4-BE49-F238E27FC236}">
                <a16:creationId xmlns:a16="http://schemas.microsoft.com/office/drawing/2014/main" id="{1F56D074-0631-F846-A2A3-4A39FEAEFDD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34AAA98D-AE4C-3B41-A01C-8A57BF732058}"/>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761FD608-F8D8-AF42-97E8-83F5C7F92E37}"/>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711994" y="3214770"/>
            <a:ext cx="5372488" cy="1160369"/>
          </a:xfrm>
        </p:spPr>
        <p:txBody>
          <a:bodyPr lIns="0" tIns="0" rIns="0" bIns="0" anchor="t" anchorCtr="0">
            <a:noAutofit/>
          </a:bodyPr>
          <a:lstStyle>
            <a:lvl1pPr algn="l">
              <a:defRPr sz="52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12" name="Straight Connector 11">
            <a:extLst>
              <a:ext uri="{FF2B5EF4-FFF2-40B4-BE49-F238E27FC236}">
                <a16:creationId xmlns:a16="http://schemas.microsoft.com/office/drawing/2014/main" id="{382B9834-3ABC-DD48-8F8B-7C2FACEC9236}"/>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71287" y="3087124"/>
            <a:ext cx="2015280"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 uri="{C183D7F6-B498-43B3-948B-1728B52AA6E4}">
                <adec:decorative xmlns:adec="http://schemas.microsoft.com/office/drawing/2017/decorative" val="1"/>
              </a:ext>
            </a:extLst>
          </p:cNvPr>
          <p:cNvSpPr/>
          <p:nvPr userDrawn="1"/>
        </p:nvSpPr>
        <p:spPr>
          <a:xfrm>
            <a:off x="711994" y="4789293"/>
            <a:ext cx="292608" cy="30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89435" y="4789292"/>
            <a:ext cx="1719072" cy="300082"/>
          </a:xfrm>
          <a:solidFill>
            <a:schemeClr val="tx1"/>
          </a:solidFill>
          <a:ln>
            <a:noFill/>
          </a:ln>
        </p:spPr>
        <p:txBody>
          <a:bodyPr wrap="square" lIns="91440" tIns="45720" rIns="91440" bIns="45720">
            <a:spAutoFit/>
          </a:bodyPr>
          <a:lstStyle>
            <a:lvl1pPr marL="0" indent="0">
              <a:buNone/>
              <a:defRPr sz="135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803454" y="4864147"/>
            <a:ext cx="146304"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4" name="Picture 13" descr="The University of Iowa">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6471287" y="-1189"/>
            <a:ext cx="2015279" cy="963278"/>
          </a:xfrm>
          <a:prstGeom prst="rect">
            <a:avLst/>
          </a:prstGeom>
        </p:spPr>
      </p:pic>
      <p:sp>
        <p:nvSpPr>
          <p:cNvPr id="13" name="Footer Placeholder 4">
            <a:extLst>
              <a:ext uri="{FF2B5EF4-FFF2-40B4-BE49-F238E27FC236}">
                <a16:creationId xmlns:a16="http://schemas.microsoft.com/office/drawing/2014/main" id="{D7F85C9B-9D4B-D642-BBFB-CDE025D69CBD}"/>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tx1"/>
                </a:solidFill>
              </a:defRPr>
            </a:lvl1pPr>
          </a:lstStyle>
          <a:p>
            <a:r>
              <a:rPr lang="en-US"/>
              <a:t>Insert-&gt;Header and Footer-&gt;Type Customizable Name</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711994" y="3203884"/>
            <a:ext cx="5372488" cy="1160369"/>
          </a:xfrm>
        </p:spPr>
        <p:txBody>
          <a:bodyPr lIns="0" tIns="0" rIns="0" bIns="0" anchor="t" anchorCtr="0">
            <a:noAutofit/>
          </a:bodyPr>
          <a:lstStyle>
            <a:lvl1pPr algn="l">
              <a:defRPr sz="52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68763" y="3105910"/>
            <a:ext cx="2020329"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solidFill>
                  <a:schemeClr val="bg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711993" y="4770260"/>
            <a:ext cx="292608" cy="300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97825" y="4770260"/>
            <a:ext cx="1719072" cy="300082"/>
          </a:xfrm>
          <a:solidFill>
            <a:schemeClr val="accent1"/>
          </a:solidFill>
          <a:ln>
            <a:noFill/>
          </a:ln>
        </p:spPr>
        <p:txBody>
          <a:bodyPr wrap="none" lIns="91440" tIns="45720" rIns="91440" bIns="45720">
            <a:spAutoFit/>
          </a:bodyPr>
          <a:lstStyle>
            <a:lvl1pPr marL="0" indent="0">
              <a:buNone/>
              <a:defRPr sz="135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 uri="{C183D7F6-B498-43B3-948B-1728B52AA6E4}">
                <adec:decorative xmlns:adec="http://schemas.microsoft.com/office/drawing/2017/decorative" val="1"/>
              </a:ext>
            </a:extLst>
          </p:cNvPr>
          <p:cNvGrpSpPr/>
          <p:nvPr/>
        </p:nvGrpSpPr>
        <p:grpSpPr>
          <a:xfrm>
            <a:off x="803454" y="4845115"/>
            <a:ext cx="146304"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rcRect/>
          <a:stretch/>
        </p:blipFill>
        <p:spPr>
          <a:xfrm>
            <a:off x="6468762" y="-581"/>
            <a:ext cx="2020330" cy="962061"/>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bg1"/>
                </a:solidFill>
              </a:defRPr>
            </a:lvl1pPr>
          </a:lstStyle>
          <a:p>
            <a:r>
              <a:rPr lang="en-US"/>
              <a:t>Insert-&gt;Header and Footer-&gt;Type Customizable Name</a:t>
            </a:r>
            <a:endParaRPr lang="en-US" sz="1650"/>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628650" y="4229810"/>
            <a:ext cx="7886700" cy="1311454"/>
          </a:xfrm>
        </p:spPr>
        <p:txBody>
          <a:bodyPr/>
          <a:lstStyle>
            <a:lvl1pPr algn="ctr">
              <a:defRPr sz="4200">
                <a:solidFill>
                  <a:schemeClr val="bg1"/>
                </a:solidFill>
              </a:defRPr>
            </a:lvl1pPr>
          </a:lstStyle>
          <a:p>
            <a:r>
              <a:rPr lang="en-US"/>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1793124"/>
            <a:ext cx="5715000" cy="1666875"/>
          </a:xfrm>
          <a:prstGeom prst="rect">
            <a:avLst/>
          </a:prstGeom>
        </p:spPr>
      </p:pic>
    </p:spTree>
    <p:extLst>
      <p:ext uri="{BB962C8B-B14F-4D97-AF65-F5344CB8AC3E}">
        <p14:creationId xmlns:p14="http://schemas.microsoft.com/office/powerpoint/2010/main" val="1133490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2595562"/>
            <a:ext cx="5715000" cy="1666875"/>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7720" cy="2431224"/>
          </a:xfrm>
        </p:spPr>
        <p:txBody>
          <a:bodyPr anchor="ctr" anchorCtr="0">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720073" y="4676834"/>
            <a:ext cx="4616795" cy="404721"/>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720072" y="5081555"/>
            <a:ext cx="4616795" cy="495309"/>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09BBB92-B5AB-3E46-A519-2A2BBFF13FF8}"/>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endParaRPr lang="en-US">
              <a:solidFill>
                <a:schemeClr val="bg1"/>
              </a:solidFill>
            </a:endParaRPr>
          </a:p>
        </p:txBody>
      </p:sp>
      <p:pic>
        <p:nvPicPr>
          <p:cNvPr id="13" name="Picture 12" descr="The University of Iowa">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710803" y="622"/>
            <a:ext cx="2015279" cy="959656"/>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60243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64314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08879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12056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7060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6794" cy="2561760"/>
          </a:xfrm>
        </p:spPr>
        <p:txBody>
          <a:bodyPr anchor="ctr" anchorCtr="0">
            <a:normAutofit/>
          </a:bodyPr>
          <a:lstStyle>
            <a:lvl1pPr algn="l">
              <a:defRPr sz="48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720073" y="4676835"/>
            <a:ext cx="4616795" cy="393146"/>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720072" y="5069980"/>
            <a:ext cx="4616795" cy="495309"/>
          </a:xfrm>
        </p:spPr>
        <p:txBody>
          <a:bodyPr>
            <a:normAutofit/>
          </a:bodyPr>
          <a:lstStyle>
            <a:lvl1pPr marL="0" indent="0">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9993354-AA52-D24C-AE6B-C02456C6D92A}"/>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13" name="Picture 12" descr="The University of Iowa">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710803" y="-1189"/>
            <a:ext cx="2015279" cy="963278"/>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1"/>
            <a:ext cx="7715249" cy="759906"/>
          </a:xfrm>
        </p:spPr>
        <p:txBody>
          <a:bodyPr lIns="0" tIns="0" rIns="0" bIns="0" anchor="t" anchorCtr="0">
            <a:normAutofit/>
          </a:bodyPr>
          <a:lstStyle>
            <a:lvl1pPr algn="l">
              <a:defRPr sz="48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2271"/>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2"/>
            <a:ext cx="7715249" cy="759907"/>
          </a:xfrm>
        </p:spPr>
        <p:txBody>
          <a:bodyPr lIns="0" tIns="0" rIns="0" bIns="0" anchor="t" anchorCtr="0">
            <a:normAutofit/>
          </a:bodyPr>
          <a:lstStyle>
            <a:lvl1pPr algn="l">
              <a:defRPr sz="48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9891"/>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9144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770746" y="1763547"/>
            <a:ext cx="4186265" cy="618631"/>
          </a:xfrm>
          <a:solidFill>
            <a:schemeClr val="accent1"/>
          </a:solidFill>
        </p:spPr>
        <p:txBody>
          <a:bodyPr wrap="square" lIns="91440" tIns="91440" bIns="0">
            <a:spAutoFit/>
          </a:bodyPr>
          <a:lstStyle>
            <a:lvl1pPr>
              <a:defRPr sz="3800"/>
            </a:lvl1pPr>
          </a:lstStyle>
          <a:p>
            <a:r>
              <a:rPr lang="en-US"/>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7" name="Picture 6" descr="The University of Iowa">
            <a:extLst>
              <a:ext uri="{FF2B5EF4-FFF2-40B4-BE49-F238E27FC236}">
                <a16:creationId xmlns:a16="http://schemas.microsoft.com/office/drawing/2014/main" id="{22558F6C-63A6-764A-A42A-B9198FB98EE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8" name="Footer Placeholder 4">
            <a:extLst>
              <a:ext uri="{FF2B5EF4-FFF2-40B4-BE49-F238E27FC236}">
                <a16:creationId xmlns:a16="http://schemas.microsoft.com/office/drawing/2014/main" id="{7987A145-9C93-2C47-9BAC-3865EAA30431}"/>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714374" y="1686758"/>
            <a:ext cx="7688645"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8" name="Picture 7" descr="The University of Iowa">
            <a:extLst>
              <a:ext uri="{FF2B5EF4-FFF2-40B4-BE49-F238E27FC236}">
                <a16:creationId xmlns:a16="http://schemas.microsoft.com/office/drawing/2014/main" id="{CD97EF86-E180-1E4F-8C76-63FC6B25126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9" name="Footer Placeholder 4">
            <a:extLst>
              <a:ext uri="{FF2B5EF4-FFF2-40B4-BE49-F238E27FC236}">
                <a16:creationId xmlns:a16="http://schemas.microsoft.com/office/drawing/2014/main" id="{1FBD3EF9-AA04-A444-8D91-715DA8AEE034}"/>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628650" y="365126"/>
            <a:ext cx="78867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63" r:id="rId5"/>
    <p:sldLayoutId id="2147483686" r:id="rId6"/>
    <p:sldLayoutId id="2147483690" r:id="rId7"/>
    <p:sldLayoutId id="2147483682" r:id="rId8"/>
    <p:sldLayoutId id="2147483650" r:id="rId9"/>
    <p:sldLayoutId id="2147483662" r:id="rId10"/>
    <p:sldLayoutId id="2147483670" r:id="rId11"/>
    <p:sldLayoutId id="2147483667" r:id="rId12"/>
    <p:sldLayoutId id="2147483668" r:id="rId13"/>
    <p:sldLayoutId id="2147483675" r:id="rId14"/>
    <p:sldLayoutId id="2147483677" r:id="rId15"/>
    <p:sldLayoutId id="2147483676" r:id="rId16"/>
    <p:sldLayoutId id="2147483672" r:id="rId17"/>
    <p:sldLayoutId id="2147483692" r:id="rId18"/>
    <p:sldLayoutId id="2147483669" r:id="rId19"/>
    <p:sldLayoutId id="2147483671" r:id="rId20"/>
    <p:sldLayoutId id="2147483679" r:id="rId21"/>
    <p:sldLayoutId id="2147483680" r:id="rId22"/>
    <p:sldLayoutId id="2147483654" r:id="rId23"/>
    <p:sldLayoutId id="2147483655" r:id="rId24"/>
    <p:sldLayoutId id="2147483665" r:id="rId25"/>
    <p:sldLayoutId id="2147483664" r:id="rId26"/>
    <p:sldLayoutId id="2147483689" r:id="rId27"/>
    <p:sldLayoutId id="2147483693" r:id="rId28"/>
    <p:sldLayoutId id="2147483691" r:id="rId29"/>
    <p:sldLayoutId id="2147483694" r:id="rId30"/>
    <p:sldLayoutId id="2147483695" r:id="rId31"/>
    <p:sldLayoutId id="2147483696" r:id="rId32"/>
    <p:sldLayoutId id="2147483697" r:id="rId33"/>
    <p:sldLayoutId id="2147483698" r:id="rId34"/>
  </p:sldLayoutIdLst>
  <p:hf sldNum="0" hdr="0" dt="0"/>
  <p:txStyles>
    <p:titleStyle>
      <a:lvl1pPr algn="l" defTabSz="685800" rtl="0" eaLnBrk="1" latinLnBrk="0" hangingPunct="1">
        <a:lnSpc>
          <a:spcPct val="90000"/>
        </a:lnSpc>
        <a:spcBef>
          <a:spcPct val="0"/>
        </a:spcBef>
        <a:buNone/>
        <a:defRPr sz="3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14350" indent="-171450" algn="l" defTabSz="685800" rtl="0" eaLnBrk="1" latinLnBrk="0" hangingPunct="1">
        <a:lnSpc>
          <a:spcPct val="100000"/>
        </a:lnSpc>
        <a:spcBef>
          <a:spcPts val="375"/>
        </a:spcBef>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hyperlink" Target="https://www.sciencedirect.com/science/article/pii/S0065240715000531#bb0240" TargetMode="External"/><Relationship Id="rId5" Type="http://schemas.openxmlformats.org/officeDocument/2006/relationships/hyperlink" Target="https://www.sciencedirect.com/science/article/pii/S0065240715000531#bb0185" TargetMode="External"/><Relationship Id="rId4" Type="http://schemas.openxmlformats.org/officeDocument/2006/relationships/hyperlink" Target="https://www.sciencedirect.com/science/article/pii/S0065240715000531#bb0025"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7715" y="1308537"/>
            <a:ext cx="7283320" cy="2408813"/>
          </a:xfrm>
        </p:spPr>
        <p:txBody>
          <a:bodyPr>
            <a:noAutofit/>
          </a:bodyPr>
          <a:lstStyle/>
          <a:p>
            <a:r>
              <a:rPr lang="en-US" sz="3200">
                <a:ea typeface="+mj-lt"/>
                <a:cs typeface="+mj-lt"/>
              </a:rPr>
              <a:t>Utilizing Youth Participatory Action Research Approaches to Build Project CRATERS (Creating Responsive Action Through Empowering Resources and Strategies): Making an Impact</a:t>
            </a:r>
            <a:endParaRPr lang="en-US" sz="3200"/>
          </a:p>
        </p:txBody>
      </p:sp>
      <p:sp>
        <p:nvSpPr>
          <p:cNvPr id="3" name="Subtitle 2"/>
          <p:cNvSpPr>
            <a:spLocks noGrp="1"/>
          </p:cNvSpPr>
          <p:nvPr>
            <p:ph type="subTitle" idx="1"/>
          </p:nvPr>
        </p:nvSpPr>
        <p:spPr>
          <a:xfrm>
            <a:off x="831528" y="3717351"/>
            <a:ext cx="7765770" cy="3115860"/>
          </a:xfrm>
        </p:spPr>
        <p:txBody>
          <a:bodyPr vert="horz" lIns="68580" tIns="34290" rIns="68580" bIns="34290" rtlCol="0" anchor="t">
            <a:noAutofit/>
          </a:bodyPr>
          <a:lstStyle/>
          <a:p>
            <a:pPr algn="ctr"/>
            <a:r>
              <a:rPr lang="en-US" sz="1600" b="0">
                <a:latin typeface="Roboto"/>
                <a:ea typeface="Roboto"/>
                <a:cs typeface="Arial"/>
              </a:rPr>
              <a:t>Ebonee Johnson, Ph.D.</a:t>
            </a:r>
            <a:endParaRPr lang="en-US" sz="1600" b="0"/>
          </a:p>
          <a:p>
            <a:pPr algn="ctr"/>
            <a:r>
              <a:rPr lang="en-US" sz="1600" b="0">
                <a:latin typeface="Roboto"/>
                <a:ea typeface="Roboto"/>
                <a:cs typeface="Arial"/>
              </a:rPr>
              <a:t>Peyton Connolly</a:t>
            </a:r>
          </a:p>
          <a:p>
            <a:pPr algn="ctr"/>
            <a:r>
              <a:rPr lang="en-US" sz="1600">
                <a:latin typeface="Roboto"/>
                <a:ea typeface="Roboto"/>
                <a:cs typeface="Arial"/>
              </a:rPr>
              <a:t>Isabella Rodriguez</a:t>
            </a:r>
          </a:p>
          <a:p>
            <a:pPr algn="ctr"/>
            <a:r>
              <a:rPr lang="en-US" sz="1600">
                <a:latin typeface="Roboto"/>
                <a:ea typeface="Roboto"/>
                <a:cs typeface="Arial"/>
              </a:rPr>
              <a:t>Elizabeth Barnett</a:t>
            </a:r>
          </a:p>
          <a:p>
            <a:pPr algn="ctr"/>
            <a:r>
              <a:rPr lang="en-US" sz="1600" b="0">
                <a:latin typeface="Roboto"/>
                <a:ea typeface="Roboto"/>
                <a:cs typeface="Arial"/>
              </a:rPr>
              <a:t>Srinidhi Kompella</a:t>
            </a:r>
          </a:p>
          <a:p>
            <a:pPr algn="ctr"/>
            <a:r>
              <a:rPr lang="en-US" sz="1600" b="0">
                <a:latin typeface="Roboto"/>
                <a:ea typeface="Roboto"/>
                <a:cs typeface="Arial"/>
              </a:rPr>
              <a:t>Jason Dong</a:t>
            </a:r>
          </a:p>
          <a:p>
            <a:pPr algn="ctr"/>
            <a:r>
              <a:rPr lang="en-US" sz="1600" b="0">
                <a:latin typeface="Roboto"/>
                <a:ea typeface="Roboto"/>
                <a:cs typeface="Arial"/>
              </a:rPr>
              <a:t>Emma Lamp</a:t>
            </a:r>
          </a:p>
          <a:p>
            <a:pPr algn="ctr"/>
            <a:r>
              <a:rPr lang="en-US" sz="1600" b="0">
                <a:latin typeface="Roboto"/>
                <a:ea typeface="Roboto"/>
                <a:cs typeface="Arial"/>
              </a:rPr>
              <a:t>Claudia Lagunas</a:t>
            </a:r>
          </a:p>
          <a:p>
            <a:pPr algn="ctr"/>
            <a:r>
              <a:rPr lang="en-US" sz="1600" b="0">
                <a:latin typeface="Roboto"/>
                <a:ea typeface="Roboto"/>
                <a:cs typeface="Arial"/>
              </a:rPr>
              <a:t>Jaedon Swanson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6C703-DDEA-4FC0-6EEF-F6C66FBFFFC1}"/>
              </a:ext>
            </a:extLst>
          </p:cNvPr>
          <p:cNvSpPr>
            <a:spLocks noGrp="1"/>
          </p:cNvSpPr>
          <p:nvPr>
            <p:ph type="title"/>
          </p:nvPr>
        </p:nvSpPr>
        <p:spPr/>
        <p:txBody>
          <a:bodyPr/>
          <a:lstStyle/>
          <a:p>
            <a:r>
              <a:rPr lang="en-US"/>
              <a:t>Process of Module Development </a:t>
            </a:r>
          </a:p>
        </p:txBody>
      </p:sp>
      <p:sp>
        <p:nvSpPr>
          <p:cNvPr id="9" name="Content Placeholder 8">
            <a:extLst>
              <a:ext uri="{FF2B5EF4-FFF2-40B4-BE49-F238E27FC236}">
                <a16:creationId xmlns:a16="http://schemas.microsoft.com/office/drawing/2014/main" id="{5CDA2CC8-D355-F0E2-C25C-9C75058D7F13}"/>
              </a:ext>
            </a:extLst>
          </p:cNvPr>
          <p:cNvSpPr>
            <a:spLocks noGrp="1"/>
          </p:cNvSpPr>
          <p:nvPr>
            <p:ph idx="1"/>
          </p:nvPr>
        </p:nvSpPr>
        <p:spPr>
          <a:xfrm>
            <a:off x="425235" y="2168351"/>
            <a:ext cx="3721531" cy="3331308"/>
          </a:xfrm>
        </p:spPr>
        <p:txBody>
          <a:bodyPr vert="horz" lIns="68580" tIns="34290" rIns="68580" bIns="34290" rtlCol="0" anchor="t">
            <a:normAutofit/>
          </a:bodyPr>
          <a:lstStyle/>
          <a:p>
            <a:r>
              <a:rPr lang="en-US"/>
              <a:t>Saturday working meetings </a:t>
            </a:r>
          </a:p>
          <a:p>
            <a:pPr lvl="1">
              <a:buFont typeface="Courier New" panose="020B0604020202020204" pitchFamily="34" charset="0"/>
              <a:buChar char="o"/>
            </a:pPr>
            <a:r>
              <a:rPr lang="en-US"/>
              <a:t>In-person, online, or hybrid </a:t>
            </a:r>
          </a:p>
          <a:p>
            <a:r>
              <a:rPr lang="en-US"/>
              <a:t>Ideation </a:t>
            </a:r>
          </a:p>
          <a:p>
            <a:r>
              <a:rPr lang="en-US"/>
              <a:t>Capacity Building </a:t>
            </a:r>
          </a:p>
          <a:p>
            <a:r>
              <a:rPr lang="en-US"/>
              <a:t>Encouraging Creativity and Branding</a:t>
            </a:r>
          </a:p>
          <a:p>
            <a:endParaRPr lang="en-US"/>
          </a:p>
        </p:txBody>
      </p:sp>
      <p:pic>
        <p:nvPicPr>
          <p:cNvPr id="5" name="Picture 4" descr="A group of people standing in front of a whiteboard">
            <a:extLst>
              <a:ext uri="{FF2B5EF4-FFF2-40B4-BE49-F238E27FC236}">
                <a16:creationId xmlns:a16="http://schemas.microsoft.com/office/drawing/2014/main" id="{7D2CE596-2997-93A8-0FA7-D2BE2C157D74}"/>
              </a:ext>
            </a:extLst>
          </p:cNvPr>
          <p:cNvPicPr>
            <a:picLocks noChangeAspect="1"/>
          </p:cNvPicPr>
          <p:nvPr/>
        </p:nvPicPr>
        <p:blipFill>
          <a:blip r:embed="rId2"/>
          <a:srcRect r="8927"/>
          <a:stretch/>
        </p:blipFill>
        <p:spPr>
          <a:xfrm>
            <a:off x="4152725" y="2163916"/>
            <a:ext cx="4762573" cy="3863281"/>
          </a:xfrm>
          <a:prstGeom prst="rect">
            <a:avLst/>
          </a:prstGeom>
        </p:spPr>
      </p:pic>
      <p:sp>
        <p:nvSpPr>
          <p:cNvPr id="3" name="AutoShape 2" descr="A group of people sitting at a table&#10;&#10;Description automatically generated">
            <a:extLst>
              <a:ext uri="{FF2B5EF4-FFF2-40B4-BE49-F238E27FC236}">
                <a16:creationId xmlns:a16="http://schemas.microsoft.com/office/drawing/2014/main" id="{85B1E182-D5FC-B9CE-2A2D-2BC5A4C9BC29}"/>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 name="AutoShape 4" descr="A group of people sitting at a table&#10;&#10;Description automatically generated">
            <a:extLst>
              <a:ext uri="{FF2B5EF4-FFF2-40B4-BE49-F238E27FC236}">
                <a16:creationId xmlns:a16="http://schemas.microsoft.com/office/drawing/2014/main" id="{F3548F79-0ACE-7FCF-FAF3-5F4A416B66FB}"/>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97791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CD68-65C6-AB61-9A3B-A441E128B125}"/>
              </a:ext>
            </a:extLst>
          </p:cNvPr>
          <p:cNvSpPr>
            <a:spLocks noGrp="1"/>
          </p:cNvSpPr>
          <p:nvPr>
            <p:ph type="title"/>
          </p:nvPr>
        </p:nvSpPr>
        <p:spPr>
          <a:xfrm>
            <a:off x="711994" y="498296"/>
            <a:ext cx="3945731" cy="896116"/>
          </a:xfrm>
        </p:spPr>
        <p:txBody>
          <a:bodyPr anchor="ctr">
            <a:normAutofit/>
          </a:bodyPr>
          <a:lstStyle/>
          <a:p>
            <a:r>
              <a:rPr lang="en-US" b="1"/>
              <a:t>Ideation</a:t>
            </a:r>
            <a:r>
              <a:rPr lang="en-US"/>
              <a:t> </a:t>
            </a:r>
            <a:r>
              <a:rPr lang="en-US" b="1"/>
              <a:t>Phase</a:t>
            </a:r>
            <a:r>
              <a:rPr lang="en-US"/>
              <a:t> </a:t>
            </a:r>
          </a:p>
        </p:txBody>
      </p:sp>
      <p:sp>
        <p:nvSpPr>
          <p:cNvPr id="3" name="Text Placeholder 2">
            <a:extLst>
              <a:ext uri="{FF2B5EF4-FFF2-40B4-BE49-F238E27FC236}">
                <a16:creationId xmlns:a16="http://schemas.microsoft.com/office/drawing/2014/main" id="{A1655188-C0F4-8A3B-E1B7-B5647B790D96}"/>
              </a:ext>
            </a:extLst>
          </p:cNvPr>
          <p:cNvSpPr>
            <a:spLocks noGrp="1"/>
          </p:cNvSpPr>
          <p:nvPr>
            <p:ph idx="1"/>
          </p:nvPr>
        </p:nvSpPr>
        <p:spPr>
          <a:xfrm>
            <a:off x="124774" y="1479880"/>
            <a:ext cx="4450201" cy="4639567"/>
          </a:xfrm>
        </p:spPr>
        <p:txBody>
          <a:bodyPr vert="horz" lIns="68580" tIns="34290" rIns="68580" bIns="34290" rtlCol="0">
            <a:normAutofit/>
          </a:bodyPr>
          <a:lstStyle/>
          <a:p>
            <a:pPr>
              <a:lnSpc>
                <a:spcPct val="90000"/>
              </a:lnSpc>
            </a:pPr>
            <a:r>
              <a:rPr lang="en-US" sz="1800"/>
              <a:t>Example College of Public Health High School Visit Day June 13, 2023</a:t>
            </a:r>
          </a:p>
          <a:p>
            <a:pPr lvl="1">
              <a:lnSpc>
                <a:spcPct val="90000"/>
              </a:lnSpc>
              <a:buFont typeface="Courier New" panose="020B0604020202020204" pitchFamily="34" charset="0"/>
              <a:buChar char="o"/>
            </a:pPr>
            <a:r>
              <a:rPr lang="en-US" sz="1800"/>
              <a:t>Prompted to create posters describing the mental health needs and concerns of Iowa's youth </a:t>
            </a:r>
          </a:p>
          <a:p>
            <a:pPr lvl="1">
              <a:lnSpc>
                <a:spcPct val="90000"/>
              </a:lnSpc>
              <a:buFont typeface="Courier New" panose="020B0604020202020204" pitchFamily="34" charset="0"/>
              <a:buChar char="o"/>
            </a:pPr>
            <a:r>
              <a:rPr lang="en-US" sz="1800"/>
              <a:t>One poster described "when to know you are not okay" </a:t>
            </a:r>
          </a:p>
          <a:p>
            <a:pPr lvl="1">
              <a:lnSpc>
                <a:spcPct val="90000"/>
              </a:lnSpc>
              <a:buFont typeface="Courier New" panose="020B0604020202020204" pitchFamily="34" charset="0"/>
              <a:buChar char="o"/>
            </a:pPr>
            <a:r>
              <a:rPr lang="en-US" sz="1800"/>
              <a:t>Brainstorming and ideation sessions with teen groups- our board and engaging in other opportunities such as this lays the groundwork </a:t>
            </a:r>
          </a:p>
          <a:p>
            <a:pPr lvl="1">
              <a:lnSpc>
                <a:spcPct val="90000"/>
              </a:lnSpc>
              <a:buFont typeface="Courier New" panose="020B0604020202020204" pitchFamily="34" charset="0"/>
              <a:buChar char="o"/>
            </a:pPr>
            <a:r>
              <a:rPr lang="en-US" sz="1800"/>
              <a:t>Multiple meetings per module brainstorming content and process </a:t>
            </a:r>
          </a:p>
          <a:p>
            <a:pPr lvl="1">
              <a:lnSpc>
                <a:spcPct val="90000"/>
              </a:lnSpc>
              <a:buFont typeface="Courier New" panose="020B0604020202020204" pitchFamily="34" charset="0"/>
              <a:buChar char="o"/>
            </a:pPr>
            <a:r>
              <a:rPr lang="en-US" sz="1800"/>
              <a:t>Emphasis on activity-driven and project-based learning with peers versus didactic or lecture-driven strategies </a:t>
            </a:r>
          </a:p>
          <a:p>
            <a:pPr lvl="1">
              <a:lnSpc>
                <a:spcPct val="90000"/>
              </a:lnSpc>
              <a:buFont typeface="Courier New" panose="020B0604020202020204" pitchFamily="34" charset="0"/>
              <a:buChar char="o"/>
            </a:pPr>
            <a:endParaRPr lang="en-US" sz="1800"/>
          </a:p>
          <a:p>
            <a:pPr lvl="1">
              <a:lnSpc>
                <a:spcPct val="90000"/>
              </a:lnSpc>
              <a:buFont typeface="Courier New" panose="020B0604020202020204" pitchFamily="34" charset="0"/>
              <a:buChar char="o"/>
            </a:pPr>
            <a:endParaRPr lang="en-US" sz="1800"/>
          </a:p>
          <a:p>
            <a:pPr lvl="1">
              <a:lnSpc>
                <a:spcPct val="90000"/>
              </a:lnSpc>
              <a:buFont typeface="Courier New" panose="020B0604020202020204" pitchFamily="34" charset="0"/>
              <a:buChar char="o"/>
            </a:pPr>
            <a:endParaRPr lang="en-US" sz="1800"/>
          </a:p>
          <a:p>
            <a:pPr lvl="1">
              <a:lnSpc>
                <a:spcPct val="90000"/>
              </a:lnSpc>
              <a:buFont typeface="Courier New" panose="020B0604020202020204" pitchFamily="34" charset="0"/>
              <a:buChar char="o"/>
            </a:pPr>
            <a:endParaRPr lang="en-US" sz="1800"/>
          </a:p>
          <a:p>
            <a:pPr marL="342900" lvl="1" indent="0">
              <a:lnSpc>
                <a:spcPct val="90000"/>
              </a:lnSpc>
              <a:buNone/>
            </a:pPr>
            <a:endParaRPr lang="en-US" sz="1800"/>
          </a:p>
        </p:txBody>
      </p:sp>
      <p:pic>
        <p:nvPicPr>
          <p:cNvPr id="6" name="Picture 5" descr="A blue paper with writing on it">
            <a:extLst>
              <a:ext uri="{FF2B5EF4-FFF2-40B4-BE49-F238E27FC236}">
                <a16:creationId xmlns:a16="http://schemas.microsoft.com/office/drawing/2014/main" id="{4D0A3050-FD8E-F71F-B772-BA73E3EEC983}"/>
              </a:ext>
            </a:extLst>
          </p:cNvPr>
          <p:cNvPicPr>
            <a:picLocks noChangeAspect="1"/>
          </p:cNvPicPr>
          <p:nvPr/>
        </p:nvPicPr>
        <p:blipFill>
          <a:blip r:embed="rId2"/>
          <a:stretch>
            <a:fillRect/>
          </a:stretch>
        </p:blipFill>
        <p:spPr>
          <a:xfrm>
            <a:off x="4695955" y="1053397"/>
            <a:ext cx="4444252" cy="5068856"/>
          </a:xfrm>
          <a:prstGeom prst="rect">
            <a:avLst/>
          </a:prstGeom>
          <a:noFill/>
        </p:spPr>
      </p:pic>
      <p:sp>
        <p:nvSpPr>
          <p:cNvPr id="11" name="Footer Placeholder 4">
            <a:extLst>
              <a:ext uri="{FF2B5EF4-FFF2-40B4-BE49-F238E27FC236}">
                <a16:creationId xmlns:a16="http://schemas.microsoft.com/office/drawing/2014/main" id="{8A2C020C-75B0-9D65-23BF-A636E6FF72C7}"/>
              </a:ext>
            </a:extLst>
          </p:cNvPr>
          <p:cNvSpPr>
            <a:spLocks noGrp="1"/>
          </p:cNvSpPr>
          <p:nvPr>
            <p:ph type="ftr" sz="quarter" idx="3"/>
          </p:nvPr>
        </p:nvSpPr>
        <p:spPr>
          <a:xfrm>
            <a:off x="2073821" y="6441193"/>
            <a:ext cx="6513130" cy="365125"/>
          </a:xfrm>
        </p:spPr>
        <p:txBody>
          <a:bodyPr/>
          <a:lstStyle/>
          <a:p>
            <a:pPr>
              <a:spcAft>
                <a:spcPts val="600"/>
              </a:spcAft>
            </a:pPr>
            <a:r>
              <a:rPr lang="en-US"/>
              <a:t>View &gt;&gt; Header and Footer &gt;&gt; Add Unit Name</a:t>
            </a:r>
            <a:endParaRPr lang="en-US" b="0"/>
          </a:p>
        </p:txBody>
      </p:sp>
    </p:spTree>
    <p:extLst>
      <p:ext uri="{BB962C8B-B14F-4D97-AF65-F5344CB8AC3E}">
        <p14:creationId xmlns:p14="http://schemas.microsoft.com/office/powerpoint/2010/main" val="1992741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C1A068-9AE7-82D0-B048-A7771F58372F}"/>
              </a:ext>
            </a:extLst>
          </p:cNvPr>
          <p:cNvSpPr>
            <a:spLocks noGrp="1"/>
          </p:cNvSpPr>
          <p:nvPr>
            <p:ph idx="1"/>
          </p:nvPr>
        </p:nvSpPr>
        <p:spPr>
          <a:xfrm>
            <a:off x="507498" y="1510912"/>
            <a:ext cx="4150228" cy="4432689"/>
          </a:xfrm>
        </p:spPr>
        <p:txBody>
          <a:bodyPr vert="horz" lIns="68580" tIns="34290" rIns="68580" bIns="34290" rtlCol="0" anchor="t">
            <a:normAutofit/>
          </a:bodyPr>
          <a:lstStyle/>
          <a:p>
            <a:pPr>
              <a:lnSpc>
                <a:spcPct val="90000"/>
              </a:lnSpc>
            </a:pPr>
            <a:r>
              <a:rPr lang="en-US" sz="2000">
                <a:latin typeface="Roboto"/>
                <a:ea typeface="Roboto"/>
                <a:cs typeface="Arial"/>
              </a:rPr>
              <a:t>Use of white boards, posters, </a:t>
            </a:r>
            <a:r>
              <a:rPr lang="en-US" sz="2000" err="1">
                <a:latin typeface="Roboto"/>
                <a:ea typeface="Roboto"/>
                <a:cs typeface="Arial"/>
              </a:rPr>
              <a:t>post-it</a:t>
            </a:r>
            <a:r>
              <a:rPr lang="en-US" sz="2000">
                <a:latin typeface="Roboto"/>
                <a:ea typeface="Roboto"/>
                <a:cs typeface="Arial"/>
              </a:rPr>
              <a:t> notes helps with the ideation process </a:t>
            </a:r>
          </a:p>
          <a:p>
            <a:pPr>
              <a:lnSpc>
                <a:spcPct val="90000"/>
              </a:lnSpc>
            </a:pPr>
            <a:r>
              <a:rPr lang="en-US" sz="2000">
                <a:latin typeface="Roboto"/>
                <a:ea typeface="Roboto"/>
                <a:cs typeface="Arial"/>
              </a:rPr>
              <a:t>Photographing all artifacts so UI teams can cluster and categories and present a solidified structure (attending to theory and best practices) for youth critique and feedback </a:t>
            </a:r>
          </a:p>
          <a:p>
            <a:pPr>
              <a:lnSpc>
                <a:spcPct val="90000"/>
              </a:lnSpc>
            </a:pPr>
            <a:r>
              <a:rPr lang="en-US" sz="2000">
                <a:latin typeface="Roboto"/>
                <a:ea typeface="Roboto"/>
                <a:cs typeface="Arial"/>
              </a:rPr>
              <a:t>Meetings centered on one topic or subtopic at a time</a:t>
            </a:r>
          </a:p>
          <a:p>
            <a:pPr lvl="1">
              <a:lnSpc>
                <a:spcPct val="90000"/>
              </a:lnSpc>
              <a:buFont typeface="Courier New" panose="020B0604020202020204" pitchFamily="34" charset="0"/>
              <a:buChar char="o"/>
            </a:pPr>
            <a:r>
              <a:rPr lang="en-US">
                <a:latin typeface="Roboto"/>
                <a:ea typeface="Roboto"/>
                <a:cs typeface="Arial"/>
              </a:rPr>
              <a:t>Some topics requiring multiple meetings and between meeting work </a:t>
            </a:r>
          </a:p>
        </p:txBody>
      </p:sp>
      <p:pic>
        <p:nvPicPr>
          <p:cNvPr id="5" name="Content Placeholder 4" descr="A white board with writing on it&#10;&#10;AI-generated content may be incorrect.">
            <a:extLst>
              <a:ext uri="{FF2B5EF4-FFF2-40B4-BE49-F238E27FC236}">
                <a16:creationId xmlns:a16="http://schemas.microsoft.com/office/drawing/2014/main" id="{DB44C946-A3D6-2220-6B2B-087C179C0A76}"/>
              </a:ext>
            </a:extLst>
          </p:cNvPr>
          <p:cNvPicPr>
            <a:picLocks noGrp="1" noChangeAspect="1"/>
          </p:cNvPicPr>
          <p:nvPr>
            <p:ph type="pic" sz="quarter" idx="11"/>
          </p:nvPr>
        </p:nvPicPr>
        <p:blipFill>
          <a:blip r:embed="rId2"/>
          <a:stretch/>
        </p:blipFill>
        <p:spPr>
          <a:xfrm>
            <a:off x="4851113" y="744225"/>
            <a:ext cx="4289094" cy="5314820"/>
          </a:xfrm>
          <a:noFill/>
        </p:spPr>
      </p:pic>
      <p:sp>
        <p:nvSpPr>
          <p:cNvPr id="16" name="Footer Placeholder 6">
            <a:extLst>
              <a:ext uri="{FF2B5EF4-FFF2-40B4-BE49-F238E27FC236}">
                <a16:creationId xmlns:a16="http://schemas.microsoft.com/office/drawing/2014/main" id="{5A3AF436-8931-CA18-E600-FD5C5AD65DE8}"/>
              </a:ext>
            </a:extLst>
          </p:cNvPr>
          <p:cNvSpPr>
            <a:spLocks noGrp="1"/>
          </p:cNvSpPr>
          <p:nvPr>
            <p:ph type="ftr" sz="quarter" idx="3"/>
          </p:nvPr>
        </p:nvSpPr>
        <p:spPr>
          <a:xfrm>
            <a:off x="2073821" y="6441193"/>
            <a:ext cx="6513130" cy="365125"/>
          </a:xfrm>
        </p:spPr>
        <p:txBody>
          <a:bodyPr anchor="ctr">
            <a:normAutofit/>
          </a:bodyPr>
          <a:lstStyle/>
          <a:p>
            <a:pPr>
              <a:spcAft>
                <a:spcPts val="600"/>
              </a:spcAft>
            </a:pPr>
            <a:r>
              <a:rPr lang="en-US"/>
              <a:t>View &gt;&gt; Header and Footer &gt;&gt; Add Unit Name</a:t>
            </a:r>
            <a:endParaRPr lang="en-US" b="0"/>
          </a:p>
        </p:txBody>
      </p:sp>
    </p:spTree>
    <p:extLst>
      <p:ext uri="{BB962C8B-B14F-4D97-AF65-F5344CB8AC3E}">
        <p14:creationId xmlns:p14="http://schemas.microsoft.com/office/powerpoint/2010/main" val="1009618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DD5E-A9F3-BCBE-A193-941A51A29B87}"/>
              </a:ext>
            </a:extLst>
          </p:cNvPr>
          <p:cNvSpPr>
            <a:spLocks noGrp="1"/>
          </p:cNvSpPr>
          <p:nvPr>
            <p:ph type="title"/>
          </p:nvPr>
        </p:nvSpPr>
        <p:spPr>
          <a:xfrm>
            <a:off x="629243" y="322450"/>
            <a:ext cx="3945731" cy="896116"/>
          </a:xfrm>
        </p:spPr>
        <p:txBody>
          <a:bodyPr anchor="ctr">
            <a:normAutofit/>
          </a:bodyPr>
          <a:lstStyle/>
          <a:p>
            <a:r>
              <a:rPr lang="en-US" sz="2100"/>
              <a:t>Strategic use of probing and clarifying: </a:t>
            </a:r>
            <a:br>
              <a:rPr lang="en-US" sz="2100"/>
            </a:br>
            <a:r>
              <a:rPr lang="en-US" sz="2100"/>
              <a:t>Content and Process </a:t>
            </a:r>
          </a:p>
        </p:txBody>
      </p:sp>
      <p:sp>
        <p:nvSpPr>
          <p:cNvPr id="3" name="Content Placeholder 2">
            <a:extLst>
              <a:ext uri="{FF2B5EF4-FFF2-40B4-BE49-F238E27FC236}">
                <a16:creationId xmlns:a16="http://schemas.microsoft.com/office/drawing/2014/main" id="{DA662D2D-AC7E-6124-8B62-7576D244688B}"/>
              </a:ext>
            </a:extLst>
          </p:cNvPr>
          <p:cNvSpPr>
            <a:spLocks noGrp="1"/>
          </p:cNvSpPr>
          <p:nvPr>
            <p:ph idx="1"/>
          </p:nvPr>
        </p:nvSpPr>
        <p:spPr>
          <a:xfrm>
            <a:off x="714375" y="1686758"/>
            <a:ext cx="3943351" cy="4256843"/>
          </a:xfrm>
        </p:spPr>
        <p:txBody>
          <a:bodyPr vert="horz" lIns="68580" tIns="34290" rIns="68580" bIns="34290" rtlCol="0">
            <a:normAutofit/>
          </a:bodyPr>
          <a:lstStyle/>
          <a:p>
            <a:pPr>
              <a:lnSpc>
                <a:spcPct val="90000"/>
              </a:lnSpc>
            </a:pPr>
            <a:r>
              <a:rPr lang="en-US" sz="1700"/>
              <a:t>Examples </a:t>
            </a:r>
          </a:p>
          <a:p>
            <a:pPr lvl="1">
              <a:lnSpc>
                <a:spcPct val="90000"/>
              </a:lnSpc>
              <a:buFont typeface="Courier New" panose="020B0604020202020204" pitchFamily="34" charset="0"/>
              <a:buChar char="o"/>
            </a:pPr>
            <a:r>
              <a:rPr lang="en-US" sz="1700"/>
              <a:t>Good sleep </a:t>
            </a:r>
          </a:p>
          <a:p>
            <a:pPr lvl="1">
              <a:lnSpc>
                <a:spcPct val="90000"/>
              </a:lnSpc>
              <a:buFont typeface="Courier New" panose="020B0604020202020204" pitchFamily="34" charset="0"/>
              <a:buChar char="o"/>
            </a:pPr>
            <a:r>
              <a:rPr lang="en-US" sz="1700"/>
              <a:t>Schedule that allows for completing tasks </a:t>
            </a:r>
          </a:p>
          <a:p>
            <a:pPr lvl="1">
              <a:lnSpc>
                <a:spcPct val="90000"/>
              </a:lnSpc>
              <a:buFont typeface="Courier New" panose="020B0604020202020204" pitchFamily="34" charset="0"/>
              <a:buChar char="o"/>
            </a:pPr>
            <a:r>
              <a:rPr lang="en-US" sz="1700"/>
              <a:t>Journal/mindfulness/working out</a:t>
            </a:r>
          </a:p>
          <a:p>
            <a:pPr lvl="1">
              <a:lnSpc>
                <a:spcPct val="90000"/>
              </a:lnSpc>
              <a:buFont typeface="Courier New" panose="020B0604020202020204" pitchFamily="34" charset="0"/>
              <a:buChar char="o"/>
            </a:pPr>
            <a:r>
              <a:rPr lang="en-US" sz="1700"/>
              <a:t>Time for recharging-with self or others </a:t>
            </a:r>
          </a:p>
          <a:p>
            <a:pPr>
              <a:lnSpc>
                <a:spcPct val="90000"/>
              </a:lnSpc>
            </a:pPr>
            <a:r>
              <a:rPr lang="en-US" sz="1700"/>
              <a:t>Overview of what makes a habit good </a:t>
            </a:r>
          </a:p>
          <a:p>
            <a:pPr lvl="1">
              <a:lnSpc>
                <a:spcPct val="90000"/>
              </a:lnSpc>
              <a:buFont typeface="Courier New" panose="020B0604020202020204" pitchFamily="34" charset="0"/>
              <a:buChar char="o"/>
            </a:pPr>
            <a:r>
              <a:rPr lang="en-US" sz="1700"/>
              <a:t>Long term and short term </a:t>
            </a:r>
          </a:p>
          <a:p>
            <a:pPr>
              <a:lnSpc>
                <a:spcPct val="90000"/>
              </a:lnSpc>
            </a:pPr>
            <a:r>
              <a:rPr lang="en-US" sz="1700"/>
              <a:t>How are habits established? </a:t>
            </a:r>
          </a:p>
          <a:p>
            <a:pPr lvl="1">
              <a:lnSpc>
                <a:spcPct val="90000"/>
              </a:lnSpc>
              <a:buFont typeface="Courier New" panose="020B0604020202020204" pitchFamily="34" charset="0"/>
              <a:buChar char="o"/>
            </a:pPr>
            <a:r>
              <a:rPr lang="en-US" sz="1700"/>
              <a:t>Start slow, build the mindset necessary to make the activity more </a:t>
            </a:r>
            <a:r>
              <a:rPr lang="en-US" sz="1700" err="1"/>
              <a:t>inate</a:t>
            </a:r>
            <a:r>
              <a:rPr lang="en-US" sz="1700"/>
              <a:t>...</a:t>
            </a:r>
          </a:p>
        </p:txBody>
      </p:sp>
      <p:pic>
        <p:nvPicPr>
          <p:cNvPr id="5" name="Content Placeholder 4" descr="A white board with writing on it">
            <a:extLst>
              <a:ext uri="{FF2B5EF4-FFF2-40B4-BE49-F238E27FC236}">
                <a16:creationId xmlns:a16="http://schemas.microsoft.com/office/drawing/2014/main" id="{87EB2735-633C-EC6A-7952-0C56AE378A3A}"/>
              </a:ext>
            </a:extLst>
          </p:cNvPr>
          <p:cNvPicPr>
            <a:picLocks noGrp="1" noChangeAspect="1"/>
          </p:cNvPicPr>
          <p:nvPr>
            <p:ph type="pic" sz="quarter" idx="11"/>
          </p:nvPr>
        </p:nvPicPr>
        <p:blipFill>
          <a:blip r:embed="rId2"/>
          <a:stretch/>
        </p:blipFill>
        <p:spPr>
          <a:xfrm>
            <a:off x="4571828" y="77129"/>
            <a:ext cx="4485629" cy="6359379"/>
          </a:xfrm>
          <a:noFill/>
        </p:spPr>
      </p:pic>
      <p:sp>
        <p:nvSpPr>
          <p:cNvPr id="10" name="Footer Placeholder 4">
            <a:extLst>
              <a:ext uri="{FF2B5EF4-FFF2-40B4-BE49-F238E27FC236}">
                <a16:creationId xmlns:a16="http://schemas.microsoft.com/office/drawing/2014/main" id="{0B03AB29-B781-FD85-501A-CE7DB6E729A4}"/>
              </a:ext>
            </a:extLst>
          </p:cNvPr>
          <p:cNvSpPr>
            <a:spLocks noGrp="1"/>
          </p:cNvSpPr>
          <p:nvPr>
            <p:ph type="ftr" sz="quarter" idx="3"/>
          </p:nvPr>
        </p:nvSpPr>
        <p:spPr>
          <a:xfrm>
            <a:off x="2073821" y="6441193"/>
            <a:ext cx="6513130" cy="365125"/>
          </a:xfrm>
        </p:spPr>
        <p:txBody>
          <a:bodyPr/>
          <a:lstStyle/>
          <a:p>
            <a:pPr>
              <a:spcAft>
                <a:spcPts val="600"/>
              </a:spcAft>
            </a:pPr>
            <a:r>
              <a:rPr lang="en-US"/>
              <a:t>View &gt;&gt; Header and Footer &gt;&gt; Add Unit Name</a:t>
            </a:r>
            <a:endParaRPr lang="en-US" b="0"/>
          </a:p>
        </p:txBody>
      </p:sp>
    </p:spTree>
    <p:extLst>
      <p:ext uri="{BB962C8B-B14F-4D97-AF65-F5344CB8AC3E}">
        <p14:creationId xmlns:p14="http://schemas.microsoft.com/office/powerpoint/2010/main" val="1361820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group of people posing for a photo">
            <a:extLst>
              <a:ext uri="{FF2B5EF4-FFF2-40B4-BE49-F238E27FC236}">
                <a16:creationId xmlns:a16="http://schemas.microsoft.com/office/drawing/2014/main" id="{487C7D78-C6DA-53ED-27C1-F463A1352ECB}"/>
              </a:ext>
            </a:extLst>
          </p:cNvPr>
          <p:cNvPicPr>
            <a:picLocks noChangeAspect="1"/>
          </p:cNvPicPr>
          <p:nvPr/>
        </p:nvPicPr>
        <p:blipFill>
          <a:blip r:embed="rId2">
            <a:alphaModFix amt="50000"/>
          </a:blip>
          <a:srcRect b="3017"/>
          <a:stretch/>
        </p:blipFill>
        <p:spPr>
          <a:xfrm>
            <a:off x="15" y="857251"/>
            <a:ext cx="9143985" cy="5143499"/>
          </a:xfrm>
          <a:prstGeom prst="rect">
            <a:avLst/>
          </a:prstGeom>
        </p:spPr>
      </p:pic>
      <p:sp>
        <p:nvSpPr>
          <p:cNvPr id="2" name="Title 1">
            <a:extLst>
              <a:ext uri="{FF2B5EF4-FFF2-40B4-BE49-F238E27FC236}">
                <a16:creationId xmlns:a16="http://schemas.microsoft.com/office/drawing/2014/main" id="{2269689F-26F6-E348-4EA1-28FB738D013B}"/>
              </a:ext>
            </a:extLst>
          </p:cNvPr>
          <p:cNvSpPr>
            <a:spLocks noGrp="1"/>
          </p:cNvSpPr>
          <p:nvPr>
            <p:ph type="title"/>
          </p:nvPr>
        </p:nvSpPr>
        <p:spPr>
          <a:xfrm>
            <a:off x="1143000" y="1699021"/>
            <a:ext cx="6858000" cy="2175389"/>
          </a:xfrm>
        </p:spPr>
        <p:txBody>
          <a:bodyPr vert="horz" lIns="68580" tIns="34290" rIns="68580" bIns="34290" rtlCol="0" anchor="b">
            <a:normAutofit/>
          </a:bodyPr>
          <a:lstStyle/>
          <a:p>
            <a:pPr algn="ctr"/>
            <a:r>
              <a:rPr lang="en-US">
                <a:solidFill>
                  <a:srgbClr val="FFFFFF"/>
                </a:solidFill>
              </a:rPr>
              <a:t>Module 1: </a:t>
            </a:r>
            <a:br>
              <a:rPr lang="en-US">
                <a:solidFill>
                  <a:srgbClr val="FFFFFF"/>
                </a:solidFill>
              </a:rPr>
            </a:br>
            <a:r>
              <a:rPr lang="en-US">
                <a:solidFill>
                  <a:srgbClr val="FFFFFF"/>
                </a:solidFill>
              </a:rPr>
              <a:t>It's Okay to Not Be Okay </a:t>
            </a:r>
          </a:p>
        </p:txBody>
      </p:sp>
    </p:spTree>
    <p:extLst>
      <p:ext uri="{BB962C8B-B14F-4D97-AF65-F5344CB8AC3E}">
        <p14:creationId xmlns:p14="http://schemas.microsoft.com/office/powerpoint/2010/main" val="24444362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EF541B-F199-58BC-7CCA-BFAE34BBCAC6}"/>
              </a:ext>
            </a:extLst>
          </p:cNvPr>
          <p:cNvSpPr>
            <a:spLocks noGrp="1"/>
          </p:cNvSpPr>
          <p:nvPr>
            <p:ph type="title"/>
          </p:nvPr>
        </p:nvSpPr>
        <p:spPr/>
        <p:txBody>
          <a:bodyPr/>
          <a:lstStyle/>
          <a:p>
            <a:r>
              <a:rPr lang="en-US"/>
              <a:t>Module 1: Content Areas </a:t>
            </a:r>
          </a:p>
        </p:txBody>
      </p:sp>
      <p:sp>
        <p:nvSpPr>
          <p:cNvPr id="5" name="Content Placeholder 4">
            <a:extLst>
              <a:ext uri="{FF2B5EF4-FFF2-40B4-BE49-F238E27FC236}">
                <a16:creationId xmlns:a16="http://schemas.microsoft.com/office/drawing/2014/main" id="{5141E20A-941A-BD8B-FCCC-04267BCBED44}"/>
              </a:ext>
            </a:extLst>
          </p:cNvPr>
          <p:cNvSpPr>
            <a:spLocks noGrp="1"/>
          </p:cNvSpPr>
          <p:nvPr>
            <p:ph sz="half" idx="4294967295"/>
          </p:nvPr>
        </p:nvSpPr>
        <p:spPr>
          <a:xfrm>
            <a:off x="713729" y="1508205"/>
            <a:ext cx="4837837" cy="4505166"/>
          </a:xfrm>
        </p:spPr>
        <p:txBody>
          <a:bodyPr vert="horz" lIns="0" tIns="0" rIns="0" bIns="0" rtlCol="0" anchor="t">
            <a:normAutofit fontScale="92500" lnSpcReduction="10000"/>
          </a:bodyPr>
          <a:lstStyle/>
          <a:p>
            <a:r>
              <a:rPr lang="en-US">
                <a:latin typeface="Roboto"/>
                <a:ea typeface="Roboto"/>
                <a:cs typeface="Arial"/>
              </a:rPr>
              <a:t>What is Mental Health? </a:t>
            </a:r>
          </a:p>
          <a:p>
            <a:pPr lvl="1"/>
            <a:r>
              <a:rPr lang="en-US">
                <a:latin typeface="Roboto"/>
                <a:ea typeface="Roboto"/>
                <a:cs typeface="Arial"/>
              </a:rPr>
              <a:t>Define and Discussion </a:t>
            </a:r>
          </a:p>
          <a:p>
            <a:pPr lvl="1"/>
            <a:endParaRPr lang="en-US">
              <a:latin typeface="Roboto"/>
              <a:ea typeface="Roboto"/>
              <a:cs typeface="Arial"/>
            </a:endParaRPr>
          </a:p>
          <a:p>
            <a:r>
              <a:rPr lang="en-US">
                <a:latin typeface="Roboto"/>
                <a:ea typeface="Roboto"/>
                <a:cs typeface="Arial"/>
              </a:rPr>
              <a:t>Acknowledging Emotions </a:t>
            </a:r>
          </a:p>
          <a:p>
            <a:pPr lvl="1"/>
            <a:r>
              <a:rPr lang="en-US">
                <a:latin typeface="Roboto"/>
                <a:ea typeface="Roboto"/>
                <a:cs typeface="Arial"/>
              </a:rPr>
              <a:t>Feeling Wheel Activity </a:t>
            </a:r>
          </a:p>
          <a:p>
            <a:pPr lvl="1"/>
            <a:endParaRPr lang="en-US">
              <a:latin typeface="Roboto"/>
              <a:ea typeface="Roboto"/>
              <a:cs typeface="Arial"/>
            </a:endParaRPr>
          </a:p>
          <a:p>
            <a:r>
              <a:rPr lang="en-US">
                <a:latin typeface="Roboto"/>
                <a:ea typeface="Roboto"/>
                <a:cs typeface="Arial"/>
              </a:rPr>
              <a:t>Mental Health Stigma</a:t>
            </a:r>
          </a:p>
          <a:p>
            <a:pPr lvl="1"/>
            <a:r>
              <a:rPr lang="en-US">
                <a:latin typeface="Roboto"/>
                <a:ea typeface="Roboto"/>
                <a:cs typeface="Arial"/>
              </a:rPr>
              <a:t>STIGMA word recognition activity</a:t>
            </a:r>
          </a:p>
          <a:p>
            <a:pPr lvl="1"/>
            <a:r>
              <a:rPr lang="en-US">
                <a:latin typeface="Roboto"/>
                <a:ea typeface="Roboto"/>
                <a:cs typeface="Arial"/>
              </a:rPr>
              <a:t>Case Study </a:t>
            </a:r>
          </a:p>
          <a:p>
            <a:pPr lvl="1"/>
            <a:r>
              <a:rPr lang="en-US">
                <a:latin typeface="Roboto"/>
                <a:ea typeface="Roboto"/>
                <a:cs typeface="Arial"/>
              </a:rPr>
              <a:t>Recommendations to Address Stigma</a:t>
            </a:r>
          </a:p>
          <a:p>
            <a:pPr lvl="1"/>
            <a:endParaRPr lang="en-US">
              <a:latin typeface="Roboto"/>
              <a:ea typeface="Roboto"/>
              <a:cs typeface="Arial"/>
            </a:endParaRPr>
          </a:p>
          <a:p>
            <a:r>
              <a:rPr lang="en-US">
                <a:latin typeface="Roboto"/>
                <a:ea typeface="Roboto"/>
                <a:cs typeface="Arial"/>
              </a:rPr>
              <a:t>What does it mean to be okay? </a:t>
            </a:r>
          </a:p>
          <a:p>
            <a:pPr lvl="1"/>
            <a:r>
              <a:rPr lang="en-US">
                <a:latin typeface="Roboto"/>
                <a:ea typeface="Roboto"/>
                <a:cs typeface="Arial"/>
              </a:rPr>
              <a:t>Reflections from Iowa Teens </a:t>
            </a:r>
          </a:p>
          <a:p>
            <a:pPr lvl="1"/>
            <a:r>
              <a:rPr lang="en-US">
                <a:latin typeface="Roboto"/>
                <a:ea typeface="Roboto"/>
                <a:cs typeface="Arial"/>
              </a:rPr>
              <a:t>Symptoms to Recognize when one is not okay </a:t>
            </a:r>
          </a:p>
          <a:p>
            <a:endParaRPr lang="en-US"/>
          </a:p>
          <a:p>
            <a:endParaRPr lang="en-US"/>
          </a:p>
        </p:txBody>
      </p:sp>
      <p:pic>
        <p:nvPicPr>
          <p:cNvPr id="6" name="Content Placeholder 5" descr="A child standing next to a poster">
            <a:extLst>
              <a:ext uri="{FF2B5EF4-FFF2-40B4-BE49-F238E27FC236}">
                <a16:creationId xmlns:a16="http://schemas.microsoft.com/office/drawing/2014/main" id="{72FB9132-0502-7660-105A-A88676CA558B}"/>
              </a:ext>
            </a:extLst>
          </p:cNvPr>
          <p:cNvPicPr>
            <a:picLocks noGrp="1" noChangeAspect="1"/>
          </p:cNvPicPr>
          <p:nvPr>
            <p:ph sz="half" idx="4294967295"/>
          </p:nvPr>
        </p:nvPicPr>
        <p:blipFill>
          <a:blip r:embed="rId2"/>
          <a:stretch>
            <a:fillRect/>
          </a:stretch>
        </p:blipFill>
        <p:spPr>
          <a:xfrm>
            <a:off x="5264610" y="1710068"/>
            <a:ext cx="3362195" cy="3976040"/>
          </a:xfrm>
        </p:spPr>
      </p:pic>
      <p:sp>
        <p:nvSpPr>
          <p:cNvPr id="2" name="AutoShape 2" descr="A group of people sitting at a table&#10;&#10;Description automatically generated">
            <a:extLst>
              <a:ext uri="{FF2B5EF4-FFF2-40B4-BE49-F238E27FC236}">
                <a16:creationId xmlns:a16="http://schemas.microsoft.com/office/drawing/2014/main" id="{B55943C2-BA85-F153-7755-6ED137FBBC7A}"/>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82648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8C38F-9F5D-3D5A-A53B-A16B583CA62B}"/>
              </a:ext>
            </a:extLst>
          </p:cNvPr>
          <p:cNvSpPr>
            <a:spLocks noGrp="1"/>
          </p:cNvSpPr>
          <p:nvPr>
            <p:ph type="title"/>
          </p:nvPr>
        </p:nvSpPr>
        <p:spPr>
          <a:xfrm>
            <a:off x="711994" y="498296"/>
            <a:ext cx="3945731" cy="896116"/>
          </a:xfrm>
        </p:spPr>
        <p:txBody>
          <a:bodyPr anchor="ctr">
            <a:normAutofit/>
          </a:bodyPr>
          <a:lstStyle/>
          <a:p>
            <a:r>
              <a:rPr lang="en-US"/>
              <a:t>Sample Activity </a:t>
            </a:r>
          </a:p>
        </p:txBody>
      </p:sp>
      <p:sp>
        <p:nvSpPr>
          <p:cNvPr id="4" name="Content Placeholder 3">
            <a:extLst>
              <a:ext uri="{FF2B5EF4-FFF2-40B4-BE49-F238E27FC236}">
                <a16:creationId xmlns:a16="http://schemas.microsoft.com/office/drawing/2014/main" id="{6EED0A71-D3B8-88CE-97F3-487748ACCE20}"/>
              </a:ext>
            </a:extLst>
          </p:cNvPr>
          <p:cNvSpPr>
            <a:spLocks noGrp="1"/>
          </p:cNvSpPr>
          <p:nvPr>
            <p:ph idx="1"/>
          </p:nvPr>
        </p:nvSpPr>
        <p:spPr>
          <a:xfrm>
            <a:off x="714375" y="1686758"/>
            <a:ext cx="3943351" cy="4256843"/>
          </a:xfrm>
        </p:spPr>
        <p:txBody>
          <a:bodyPr vert="horz" lIns="68580" tIns="34290" rIns="68580" bIns="34290" rtlCol="0" anchor="t">
            <a:normAutofit fontScale="92500"/>
          </a:bodyPr>
          <a:lstStyle/>
          <a:p>
            <a:pPr>
              <a:spcBef>
                <a:spcPts val="563"/>
              </a:spcBef>
              <a:buAutoNum type="arabicPeriod"/>
            </a:pPr>
            <a:r>
              <a:rPr lang="en-US" sz="2200"/>
              <a:t>Write the 4 core emotions in the inner circle </a:t>
            </a:r>
          </a:p>
          <a:p>
            <a:pPr lvl="1">
              <a:spcBef>
                <a:spcPts val="281"/>
              </a:spcBef>
            </a:pPr>
            <a:r>
              <a:rPr lang="en-US" sz="2200">
                <a:latin typeface="Roboto"/>
                <a:ea typeface="Roboto"/>
                <a:cs typeface="Arial"/>
              </a:rPr>
              <a:t>Happy, sad, mad, anxious </a:t>
            </a:r>
          </a:p>
          <a:p>
            <a:pPr lvl="1">
              <a:spcBef>
                <a:spcPts val="281"/>
              </a:spcBef>
            </a:pPr>
            <a:endParaRPr lang="en-US" sz="2200">
              <a:latin typeface="Roboto"/>
              <a:ea typeface="Roboto"/>
              <a:cs typeface="Arial"/>
            </a:endParaRPr>
          </a:p>
          <a:p>
            <a:pPr>
              <a:spcBef>
                <a:spcPts val="563"/>
              </a:spcBef>
              <a:buAutoNum type="arabicPeriod"/>
            </a:pPr>
            <a:r>
              <a:rPr lang="en-US" sz="2200">
                <a:latin typeface="Roboto"/>
                <a:ea typeface="Roboto"/>
                <a:cs typeface="Arial"/>
              </a:rPr>
              <a:t>In the second circle, list 6 related emotions for each of the core emotions listed. </a:t>
            </a:r>
          </a:p>
          <a:p>
            <a:pPr>
              <a:spcBef>
                <a:spcPts val="563"/>
              </a:spcBef>
              <a:buAutoNum type="arabicPeriod"/>
            </a:pPr>
            <a:endParaRPr lang="en-US" sz="2200">
              <a:latin typeface="Roboto"/>
              <a:ea typeface="Roboto"/>
              <a:cs typeface="Arial"/>
            </a:endParaRPr>
          </a:p>
          <a:p>
            <a:pPr>
              <a:spcBef>
                <a:spcPts val="563"/>
              </a:spcBef>
              <a:buAutoNum type="arabicPeriod"/>
            </a:pPr>
            <a:r>
              <a:rPr lang="en-US" sz="2200"/>
              <a:t>At home, please complete the outer circle, further expand your associated emotions from steps 1 and 2.  </a:t>
            </a:r>
          </a:p>
        </p:txBody>
      </p:sp>
      <p:pic>
        <p:nvPicPr>
          <p:cNvPr id="5" name="Content Placeholder 4" descr="A circular black and white grid">
            <a:extLst>
              <a:ext uri="{FF2B5EF4-FFF2-40B4-BE49-F238E27FC236}">
                <a16:creationId xmlns:a16="http://schemas.microsoft.com/office/drawing/2014/main" id="{F27716EE-BB94-0818-7001-A019F4D32F70}"/>
              </a:ext>
            </a:extLst>
          </p:cNvPr>
          <p:cNvPicPr>
            <a:picLocks noGrp="1" noChangeAspect="1"/>
          </p:cNvPicPr>
          <p:nvPr>
            <p:ph type="pic" sz="quarter" idx="11"/>
          </p:nvPr>
        </p:nvPicPr>
        <p:blipFill>
          <a:blip r:embed="rId2"/>
          <a:stretch/>
        </p:blipFill>
        <p:spPr>
          <a:xfrm>
            <a:off x="5378651" y="1308806"/>
            <a:ext cx="3771900" cy="3771900"/>
          </a:xfrm>
          <a:noFill/>
        </p:spPr>
      </p:pic>
      <p:sp>
        <p:nvSpPr>
          <p:cNvPr id="10" name="Footer Placeholder 4">
            <a:extLst>
              <a:ext uri="{FF2B5EF4-FFF2-40B4-BE49-F238E27FC236}">
                <a16:creationId xmlns:a16="http://schemas.microsoft.com/office/drawing/2014/main" id="{C6F7B71D-A485-A6A7-A8D4-E725FA0153F1}"/>
              </a:ext>
            </a:extLst>
          </p:cNvPr>
          <p:cNvSpPr>
            <a:spLocks noGrp="1"/>
          </p:cNvSpPr>
          <p:nvPr>
            <p:ph type="ftr" sz="quarter" idx="3"/>
          </p:nvPr>
        </p:nvSpPr>
        <p:spPr>
          <a:xfrm>
            <a:off x="2073821" y="6441193"/>
            <a:ext cx="6513130" cy="365125"/>
          </a:xfrm>
        </p:spPr>
        <p:txBody>
          <a:bodyPr/>
          <a:lstStyle/>
          <a:p>
            <a:pPr>
              <a:spcAft>
                <a:spcPts val="600"/>
              </a:spcAft>
            </a:pPr>
            <a:r>
              <a:rPr lang="en-US"/>
              <a:t>View &gt;&gt; Header and Footer &gt;&gt; Add Unit Name</a:t>
            </a:r>
            <a:endParaRPr lang="en-US" b="0"/>
          </a:p>
        </p:txBody>
      </p:sp>
    </p:spTree>
    <p:extLst>
      <p:ext uri="{BB962C8B-B14F-4D97-AF65-F5344CB8AC3E}">
        <p14:creationId xmlns:p14="http://schemas.microsoft.com/office/powerpoint/2010/main" val="2692054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art with a diagram&#10;&#10;AI-generated content may be incorrect.">
            <a:extLst>
              <a:ext uri="{FF2B5EF4-FFF2-40B4-BE49-F238E27FC236}">
                <a16:creationId xmlns:a16="http://schemas.microsoft.com/office/drawing/2014/main" id="{8B97D4CD-144A-3A7E-6C7D-FD37675C5ECD}"/>
              </a:ext>
            </a:extLst>
          </p:cNvPr>
          <p:cNvPicPr>
            <a:picLocks noChangeAspect="1"/>
          </p:cNvPicPr>
          <p:nvPr/>
        </p:nvPicPr>
        <p:blipFill>
          <a:blip r:embed="rId2"/>
          <a:stretch>
            <a:fillRect/>
          </a:stretch>
        </p:blipFill>
        <p:spPr>
          <a:xfrm>
            <a:off x="2281799" y="-1292"/>
            <a:ext cx="4994158" cy="6395109"/>
          </a:xfrm>
          <a:prstGeom prst="rect">
            <a:avLst/>
          </a:prstGeom>
        </p:spPr>
      </p:pic>
    </p:spTree>
    <p:extLst>
      <p:ext uri="{BB962C8B-B14F-4D97-AF65-F5344CB8AC3E}">
        <p14:creationId xmlns:p14="http://schemas.microsoft.com/office/powerpoint/2010/main" val="284550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2AB12-7D32-4C22-3611-354BA001BC95}"/>
              </a:ext>
            </a:extLst>
          </p:cNvPr>
          <p:cNvSpPr>
            <a:spLocks noGrp="1"/>
          </p:cNvSpPr>
          <p:nvPr>
            <p:ph type="title"/>
          </p:nvPr>
        </p:nvSpPr>
        <p:spPr>
          <a:xfrm>
            <a:off x="711994" y="385252"/>
            <a:ext cx="3945731" cy="896116"/>
          </a:xfrm>
        </p:spPr>
        <p:txBody>
          <a:bodyPr anchor="ctr">
            <a:normAutofit/>
          </a:bodyPr>
          <a:lstStyle/>
          <a:p>
            <a:r>
              <a:rPr lang="en-US" sz="3100"/>
              <a:t>Sample Activity: </a:t>
            </a:r>
            <a:br>
              <a:rPr lang="en-US" sz="3100"/>
            </a:br>
            <a:r>
              <a:rPr lang="en-US" sz="3100"/>
              <a:t>Case Study</a:t>
            </a:r>
          </a:p>
        </p:txBody>
      </p:sp>
      <p:sp>
        <p:nvSpPr>
          <p:cNvPr id="3" name="Content Placeholder 2">
            <a:extLst>
              <a:ext uri="{FF2B5EF4-FFF2-40B4-BE49-F238E27FC236}">
                <a16:creationId xmlns:a16="http://schemas.microsoft.com/office/drawing/2014/main" id="{94AA6606-A27D-76ED-76F8-73FB6020600A}"/>
              </a:ext>
            </a:extLst>
          </p:cNvPr>
          <p:cNvSpPr>
            <a:spLocks noGrp="1"/>
          </p:cNvSpPr>
          <p:nvPr>
            <p:ph idx="1"/>
          </p:nvPr>
        </p:nvSpPr>
        <p:spPr>
          <a:xfrm>
            <a:off x="714375" y="1686758"/>
            <a:ext cx="3943351" cy="4256843"/>
          </a:xfrm>
        </p:spPr>
        <p:txBody>
          <a:bodyPr vert="horz" lIns="68580" tIns="34290" rIns="68580" bIns="34290" rtlCol="0">
            <a:normAutofit/>
          </a:bodyPr>
          <a:lstStyle/>
          <a:p>
            <a:pPr>
              <a:lnSpc>
                <a:spcPct val="90000"/>
              </a:lnSpc>
              <a:spcBef>
                <a:spcPts val="563"/>
              </a:spcBef>
            </a:pPr>
            <a:r>
              <a:rPr lang="en-US" sz="1700"/>
              <a:t>CASE STUDY: Discuss how stigma is involved in the following situation:</a:t>
            </a:r>
          </a:p>
          <a:p>
            <a:pPr>
              <a:lnSpc>
                <a:spcPct val="90000"/>
              </a:lnSpc>
              <a:spcBef>
                <a:spcPts val="563"/>
              </a:spcBef>
            </a:pPr>
            <a:r>
              <a:rPr lang="en-US" sz="1700"/>
              <a:t>Casey has been feeling down recently, and they have been withdrawing from their friends. They decide not to talk about what's been going on, because they don't want to look weak in front of others. Their parents told them if they work hard, they can get through any problem, so Casey has decided to keep these negative thoughts to themself. </a:t>
            </a:r>
          </a:p>
          <a:p>
            <a:pPr>
              <a:lnSpc>
                <a:spcPct val="90000"/>
              </a:lnSpc>
              <a:spcBef>
                <a:spcPts val="563"/>
              </a:spcBef>
            </a:pPr>
            <a:r>
              <a:rPr lang="en-US" sz="1700"/>
              <a:t>How can Casey use the feeling wheel in their situation?</a:t>
            </a:r>
          </a:p>
        </p:txBody>
      </p:sp>
      <p:pic>
        <p:nvPicPr>
          <p:cNvPr id="5" name="Content Placeholder 4" descr="A paper with text and images of a space ship and stars">
            <a:extLst>
              <a:ext uri="{FF2B5EF4-FFF2-40B4-BE49-F238E27FC236}">
                <a16:creationId xmlns:a16="http://schemas.microsoft.com/office/drawing/2014/main" id="{08A29E45-588D-3FDC-A1DC-C7BBD6DC9F38}"/>
              </a:ext>
            </a:extLst>
          </p:cNvPr>
          <p:cNvPicPr>
            <a:picLocks noGrp="1" noChangeAspect="1"/>
          </p:cNvPicPr>
          <p:nvPr>
            <p:ph type="pic" sz="quarter" idx="11"/>
          </p:nvPr>
        </p:nvPicPr>
        <p:blipFill>
          <a:blip r:embed="rId2"/>
          <a:stretch/>
        </p:blipFill>
        <p:spPr>
          <a:xfrm>
            <a:off x="4662706" y="759690"/>
            <a:ext cx="4475284" cy="5598637"/>
          </a:xfrm>
          <a:noFill/>
        </p:spPr>
      </p:pic>
      <p:sp>
        <p:nvSpPr>
          <p:cNvPr id="10" name="Footer Placeholder 4">
            <a:extLst>
              <a:ext uri="{FF2B5EF4-FFF2-40B4-BE49-F238E27FC236}">
                <a16:creationId xmlns:a16="http://schemas.microsoft.com/office/drawing/2014/main" id="{0B738936-5DF8-2A00-12A9-8717D64BD9CA}"/>
              </a:ext>
            </a:extLst>
          </p:cNvPr>
          <p:cNvSpPr>
            <a:spLocks noGrp="1"/>
          </p:cNvSpPr>
          <p:nvPr>
            <p:ph type="ftr" sz="quarter" idx="3"/>
          </p:nvPr>
        </p:nvSpPr>
        <p:spPr>
          <a:xfrm>
            <a:off x="2073821" y="6441193"/>
            <a:ext cx="6513130" cy="365125"/>
          </a:xfrm>
        </p:spPr>
        <p:txBody>
          <a:bodyPr/>
          <a:lstStyle/>
          <a:p>
            <a:pPr>
              <a:spcAft>
                <a:spcPts val="600"/>
              </a:spcAft>
            </a:pPr>
            <a:r>
              <a:rPr lang="en-US"/>
              <a:t>View &gt;&gt; Header and Footer &gt;&gt; Add Unit Name</a:t>
            </a:r>
            <a:endParaRPr lang="en-US" b="0"/>
          </a:p>
        </p:txBody>
      </p:sp>
    </p:spTree>
    <p:extLst>
      <p:ext uri="{BB962C8B-B14F-4D97-AF65-F5344CB8AC3E}">
        <p14:creationId xmlns:p14="http://schemas.microsoft.com/office/powerpoint/2010/main" val="164240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group of people in a classroom&#10;&#10;AI-generated content may be incorrect.">
            <a:extLst>
              <a:ext uri="{FF2B5EF4-FFF2-40B4-BE49-F238E27FC236}">
                <a16:creationId xmlns:a16="http://schemas.microsoft.com/office/drawing/2014/main" id="{26C8B149-7921-38BD-50DC-77EE9788DE9A}"/>
              </a:ext>
            </a:extLst>
          </p:cNvPr>
          <p:cNvPicPr>
            <a:picLocks noChangeAspect="1"/>
          </p:cNvPicPr>
          <p:nvPr/>
        </p:nvPicPr>
        <p:blipFill>
          <a:blip r:embed="rId2">
            <a:alphaModFix amt="50000"/>
          </a:blip>
          <a:srcRect t="20549" r="-1" b="30654"/>
          <a:stretch/>
        </p:blipFill>
        <p:spPr>
          <a:xfrm>
            <a:off x="15" y="3558"/>
            <a:ext cx="9153470" cy="6850883"/>
          </a:xfrm>
          <a:prstGeom prst="rect">
            <a:avLst/>
          </a:prstGeom>
        </p:spPr>
      </p:pic>
      <p:sp>
        <p:nvSpPr>
          <p:cNvPr id="2" name="Title 1">
            <a:extLst>
              <a:ext uri="{FF2B5EF4-FFF2-40B4-BE49-F238E27FC236}">
                <a16:creationId xmlns:a16="http://schemas.microsoft.com/office/drawing/2014/main" id="{45F39B55-D219-7D50-469D-060884975D26}"/>
              </a:ext>
            </a:extLst>
          </p:cNvPr>
          <p:cNvSpPr>
            <a:spLocks noGrp="1"/>
          </p:cNvSpPr>
          <p:nvPr>
            <p:ph type="title"/>
          </p:nvPr>
        </p:nvSpPr>
        <p:spPr>
          <a:xfrm>
            <a:off x="1143000" y="2343258"/>
            <a:ext cx="6858000" cy="2175389"/>
          </a:xfrm>
        </p:spPr>
        <p:txBody>
          <a:bodyPr vert="horz" lIns="68580" tIns="34290" rIns="68580" bIns="34290" rtlCol="0" anchor="b">
            <a:normAutofit fontScale="90000"/>
          </a:bodyPr>
          <a:lstStyle/>
          <a:p>
            <a:pPr algn="ctr"/>
            <a:r>
              <a:rPr lang="en-US" sz="4500">
                <a:solidFill>
                  <a:srgbClr val="FFFFFF"/>
                </a:solidFill>
              </a:rPr>
              <a:t>Module 2: Building Healthy Habits to Promote Hope and Resilience</a:t>
            </a:r>
          </a:p>
        </p:txBody>
      </p:sp>
    </p:spTree>
    <p:extLst>
      <p:ext uri="{BB962C8B-B14F-4D97-AF65-F5344CB8AC3E}">
        <p14:creationId xmlns:p14="http://schemas.microsoft.com/office/powerpoint/2010/main" val="400405630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12755-C604-5512-F3FA-D6E1D32542E2}"/>
              </a:ext>
            </a:extLst>
          </p:cNvPr>
          <p:cNvSpPr>
            <a:spLocks noGrp="1"/>
          </p:cNvSpPr>
          <p:nvPr>
            <p:ph type="title"/>
          </p:nvPr>
        </p:nvSpPr>
        <p:spPr>
          <a:xfrm>
            <a:off x="683343" y="330244"/>
            <a:ext cx="7715251" cy="869089"/>
          </a:xfrm>
        </p:spPr>
        <p:txBody>
          <a:bodyPr>
            <a:normAutofit fontScale="90000"/>
          </a:bodyPr>
          <a:lstStyle/>
          <a:p>
            <a:r>
              <a:rPr lang="en-US">
                <a:latin typeface="Roboto"/>
                <a:ea typeface="Roboto"/>
              </a:rPr>
              <a:t>2022-2024</a:t>
            </a:r>
            <a:br>
              <a:rPr lang="en-US">
                <a:latin typeface="Roboto"/>
                <a:ea typeface="Roboto"/>
              </a:rPr>
            </a:br>
            <a:r>
              <a:rPr lang="en-US">
                <a:latin typeface="Roboto"/>
                <a:ea typeface="Roboto"/>
              </a:rPr>
              <a:t>Acknowledgement: Youth Co-Creators </a:t>
            </a:r>
            <a:endParaRPr lang="en-US"/>
          </a:p>
        </p:txBody>
      </p:sp>
      <p:sp>
        <p:nvSpPr>
          <p:cNvPr id="3" name="Content Placeholder 2">
            <a:extLst>
              <a:ext uri="{FF2B5EF4-FFF2-40B4-BE49-F238E27FC236}">
                <a16:creationId xmlns:a16="http://schemas.microsoft.com/office/drawing/2014/main" id="{80724CE5-3E27-EE19-E43C-413E33971A03}"/>
              </a:ext>
            </a:extLst>
          </p:cNvPr>
          <p:cNvSpPr>
            <a:spLocks noGrp="1"/>
          </p:cNvSpPr>
          <p:nvPr>
            <p:ph idx="10"/>
          </p:nvPr>
        </p:nvSpPr>
        <p:spPr>
          <a:xfrm>
            <a:off x="538528" y="1583319"/>
            <a:ext cx="4606165" cy="4349938"/>
          </a:xfrm>
        </p:spPr>
        <p:txBody>
          <a:bodyPr vert="horz" lIns="68580" tIns="34290" rIns="68580" bIns="34290" rtlCol="0" anchor="t">
            <a:normAutofit/>
          </a:bodyPr>
          <a:lstStyle/>
          <a:p>
            <a:r>
              <a:rPr lang="en-US" sz="1950"/>
              <a:t>High School Students (Current college students-freshman) </a:t>
            </a:r>
          </a:p>
          <a:p>
            <a:pPr lvl="1">
              <a:buFont typeface="Courier New,monospace" panose="020B0604020202020204" pitchFamily="34" charset="0"/>
              <a:buChar char="o"/>
            </a:pPr>
            <a:r>
              <a:rPr lang="en-US" sz="1650"/>
              <a:t>Amerie Alvarado </a:t>
            </a:r>
          </a:p>
          <a:p>
            <a:pPr lvl="1">
              <a:buFont typeface="Courier New,monospace" panose="020B0604020202020204" pitchFamily="34" charset="0"/>
              <a:buChar char="o"/>
            </a:pPr>
            <a:r>
              <a:rPr lang="en-US" sz="1650"/>
              <a:t>Cooper Davenport </a:t>
            </a:r>
          </a:p>
          <a:p>
            <a:pPr lvl="1">
              <a:buFont typeface="Courier New,monospace" panose="020B0604020202020204" pitchFamily="34" charset="0"/>
              <a:buChar char="o"/>
            </a:pPr>
            <a:r>
              <a:rPr lang="en-US" sz="1650"/>
              <a:t>Andrew Dong </a:t>
            </a:r>
          </a:p>
          <a:p>
            <a:pPr lvl="1">
              <a:buFont typeface="Courier New,monospace" panose="020B0604020202020204" pitchFamily="34" charset="0"/>
              <a:buChar char="o"/>
            </a:pPr>
            <a:r>
              <a:rPr lang="en-US" sz="1650"/>
              <a:t>Alexandria Peterson </a:t>
            </a:r>
          </a:p>
          <a:p>
            <a:pPr>
              <a:buFont typeface="Courier New,monospace" panose="020B0604020202020204" pitchFamily="34" charset="0"/>
              <a:buChar char="o"/>
            </a:pPr>
            <a:r>
              <a:rPr lang="en-US" sz="1950"/>
              <a:t>UI Graduate Students </a:t>
            </a:r>
          </a:p>
          <a:p>
            <a:pPr lvl="1">
              <a:buFont typeface="Courier New,monospace" panose="020B0604020202020204" pitchFamily="34" charset="0"/>
              <a:buChar char="o"/>
            </a:pPr>
            <a:r>
              <a:rPr lang="en-US" sz="1650">
                <a:latin typeface="Roboto"/>
                <a:ea typeface="Roboto"/>
                <a:cs typeface="Arial"/>
              </a:rPr>
              <a:t>Jaron Jones </a:t>
            </a:r>
          </a:p>
          <a:p>
            <a:pPr lvl="2">
              <a:buFont typeface="Wingdings" panose="020B0604020202020204" pitchFamily="34" charset="0"/>
              <a:buChar char="§"/>
            </a:pPr>
            <a:r>
              <a:rPr lang="en-US" sz="1150">
                <a:latin typeface="Roboto"/>
                <a:ea typeface="Roboto"/>
                <a:cs typeface="Arial"/>
              </a:rPr>
              <a:t>(expected graduation 2025)</a:t>
            </a:r>
            <a:endParaRPr lang="en-US">
              <a:latin typeface="Roboto"/>
              <a:ea typeface="Roboto"/>
              <a:cs typeface="Arial"/>
            </a:endParaRPr>
          </a:p>
          <a:p>
            <a:pPr lvl="1">
              <a:buFont typeface="Courier New,monospace" panose="020B0604020202020204" pitchFamily="34" charset="0"/>
              <a:buChar char="o"/>
            </a:pPr>
            <a:r>
              <a:rPr lang="en-US" sz="1650">
                <a:latin typeface="Roboto"/>
                <a:ea typeface="Roboto"/>
                <a:cs typeface="Arial"/>
              </a:rPr>
              <a:t>Jessica Monday </a:t>
            </a:r>
          </a:p>
          <a:p>
            <a:pPr lvl="2">
              <a:buFont typeface="Wingdings" panose="020B0604020202020204" pitchFamily="34" charset="0"/>
              <a:buChar char="§"/>
            </a:pPr>
            <a:r>
              <a:rPr lang="en-US" sz="1150">
                <a:latin typeface="Roboto"/>
                <a:ea typeface="Roboto"/>
                <a:cs typeface="Arial"/>
              </a:rPr>
              <a:t>(expected graduation 2026)</a:t>
            </a:r>
            <a:endParaRPr lang="en-US">
              <a:latin typeface="Roboto"/>
              <a:ea typeface="Roboto"/>
              <a:cs typeface="Arial"/>
            </a:endParaRPr>
          </a:p>
          <a:p>
            <a:pPr lvl="1">
              <a:buFont typeface="Courier New,monospace" panose="020B0604020202020204" pitchFamily="34" charset="0"/>
              <a:buChar char="o"/>
            </a:pPr>
            <a:r>
              <a:rPr lang="en-US" sz="1650" err="1">
                <a:latin typeface="Roboto"/>
                <a:ea typeface="Roboto"/>
                <a:cs typeface="Arial"/>
              </a:rPr>
              <a:t>Ngonyo</a:t>
            </a:r>
            <a:r>
              <a:rPr lang="en-US" sz="1650">
                <a:latin typeface="Roboto"/>
                <a:ea typeface="Roboto"/>
                <a:cs typeface="Arial"/>
              </a:rPr>
              <a:t> </a:t>
            </a:r>
            <a:r>
              <a:rPr lang="en-US" sz="1650" err="1">
                <a:latin typeface="Roboto"/>
                <a:ea typeface="Roboto"/>
                <a:cs typeface="Arial"/>
              </a:rPr>
              <a:t>Mungara</a:t>
            </a:r>
            <a:r>
              <a:rPr lang="en-US" sz="1650">
                <a:latin typeface="Roboto"/>
                <a:ea typeface="Roboto"/>
                <a:cs typeface="Arial"/>
              </a:rPr>
              <a:t> </a:t>
            </a:r>
          </a:p>
          <a:p>
            <a:pPr lvl="2">
              <a:buFont typeface="Wingdings" panose="020B0604020202020204" pitchFamily="34" charset="0"/>
              <a:buChar char="§"/>
            </a:pPr>
            <a:r>
              <a:rPr lang="en-US" sz="1150">
                <a:latin typeface="Roboto"/>
                <a:ea typeface="Roboto"/>
                <a:cs typeface="Arial"/>
              </a:rPr>
              <a:t>(expected graduation 2025)</a:t>
            </a:r>
            <a:endParaRPr lang="en-US"/>
          </a:p>
          <a:p>
            <a:pPr lvl="1">
              <a:buFont typeface="Courier New,monospace" panose="020B0604020202020204" pitchFamily="34" charset="0"/>
              <a:buChar char="o"/>
            </a:pPr>
            <a:r>
              <a:rPr lang="en-US" sz="1650"/>
              <a:t>Emily Laverty, MPH  </a:t>
            </a:r>
          </a:p>
        </p:txBody>
      </p:sp>
    </p:spTree>
    <p:extLst>
      <p:ext uri="{BB962C8B-B14F-4D97-AF65-F5344CB8AC3E}">
        <p14:creationId xmlns:p14="http://schemas.microsoft.com/office/powerpoint/2010/main" val="95617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DCF6-6BAE-68EC-4010-9A8C60BE4571}"/>
              </a:ext>
            </a:extLst>
          </p:cNvPr>
          <p:cNvSpPr>
            <a:spLocks noGrp="1"/>
          </p:cNvSpPr>
          <p:nvPr>
            <p:ph type="title"/>
          </p:nvPr>
        </p:nvSpPr>
        <p:spPr>
          <a:xfrm>
            <a:off x="711994" y="498296"/>
            <a:ext cx="4533830" cy="896116"/>
          </a:xfrm>
        </p:spPr>
        <p:txBody>
          <a:bodyPr anchor="ctr">
            <a:normAutofit/>
          </a:bodyPr>
          <a:lstStyle/>
          <a:p>
            <a:r>
              <a:rPr lang="en-US" sz="3100"/>
              <a:t>Module 2: Content Areas</a:t>
            </a:r>
          </a:p>
        </p:txBody>
      </p:sp>
      <p:sp>
        <p:nvSpPr>
          <p:cNvPr id="3" name="Content Placeholder 2">
            <a:extLst>
              <a:ext uri="{FF2B5EF4-FFF2-40B4-BE49-F238E27FC236}">
                <a16:creationId xmlns:a16="http://schemas.microsoft.com/office/drawing/2014/main" id="{0492EBD7-6FED-3ECB-ABFF-A0ACD49C418C}"/>
              </a:ext>
            </a:extLst>
          </p:cNvPr>
          <p:cNvSpPr>
            <a:spLocks noGrp="1"/>
          </p:cNvSpPr>
          <p:nvPr>
            <p:ph idx="1"/>
          </p:nvPr>
        </p:nvSpPr>
        <p:spPr>
          <a:xfrm>
            <a:off x="515180" y="1553962"/>
            <a:ext cx="4531450" cy="4797514"/>
          </a:xfrm>
        </p:spPr>
        <p:txBody>
          <a:bodyPr vert="horz" lIns="68580" tIns="34290" rIns="68580" bIns="34290" rtlCol="0">
            <a:normAutofit/>
          </a:bodyPr>
          <a:lstStyle/>
          <a:p>
            <a:pPr>
              <a:lnSpc>
                <a:spcPct val="90000"/>
              </a:lnSpc>
            </a:pPr>
            <a:r>
              <a:rPr lang="en-US" sz="1700"/>
              <a:t>What does health mean to you</a:t>
            </a:r>
          </a:p>
          <a:p>
            <a:pPr lvl="1">
              <a:lnSpc>
                <a:spcPct val="90000"/>
              </a:lnSpc>
              <a:buFont typeface="Courier New" panose="020B0604020202020204" pitchFamily="34" charset="0"/>
              <a:buChar char="o"/>
            </a:pPr>
            <a:r>
              <a:rPr lang="en-US" sz="1700"/>
              <a:t>Definition and reflection </a:t>
            </a:r>
          </a:p>
          <a:p>
            <a:pPr>
              <a:lnSpc>
                <a:spcPct val="90000"/>
              </a:lnSpc>
            </a:pPr>
            <a:r>
              <a:rPr lang="en-US" sz="1700"/>
              <a:t> What are healthy habits?</a:t>
            </a:r>
          </a:p>
          <a:p>
            <a:pPr lvl="1">
              <a:lnSpc>
                <a:spcPct val="90000"/>
              </a:lnSpc>
              <a:buFont typeface="Courier New" panose="020B0604020202020204" pitchFamily="34" charset="0"/>
              <a:buChar char="o"/>
            </a:pPr>
            <a:r>
              <a:rPr lang="en-US" sz="1700"/>
              <a:t>Brainstorming, defining</a:t>
            </a:r>
          </a:p>
          <a:p>
            <a:pPr>
              <a:lnSpc>
                <a:spcPct val="90000"/>
              </a:lnSpc>
            </a:pPr>
            <a:r>
              <a:rPr lang="en-US" sz="1700"/>
              <a:t>Self-reflection</a:t>
            </a:r>
          </a:p>
          <a:p>
            <a:pPr lvl="1">
              <a:lnSpc>
                <a:spcPct val="90000"/>
              </a:lnSpc>
              <a:buFont typeface="Courier New" panose="020B0604020202020204" pitchFamily="34" charset="0"/>
              <a:buChar char="o"/>
            </a:pPr>
            <a:r>
              <a:rPr lang="en-US" sz="1700"/>
              <a:t>Discuss importance in context of building healthy habits</a:t>
            </a:r>
          </a:p>
          <a:p>
            <a:pPr>
              <a:lnSpc>
                <a:spcPct val="90000"/>
              </a:lnSpc>
            </a:pPr>
            <a:r>
              <a:rPr lang="en-US" sz="1700"/>
              <a:t> The power of hope</a:t>
            </a:r>
          </a:p>
          <a:p>
            <a:pPr lvl="1">
              <a:lnSpc>
                <a:spcPct val="90000"/>
              </a:lnSpc>
              <a:buFont typeface="Courier New" panose="020B0604020202020204" pitchFamily="34" charset="0"/>
              <a:buChar char="o"/>
            </a:pPr>
            <a:r>
              <a:rPr lang="en-US" sz="1700"/>
              <a:t>Define, find connections between habits and hope, application activity</a:t>
            </a:r>
          </a:p>
          <a:p>
            <a:pPr>
              <a:lnSpc>
                <a:spcPct val="90000"/>
              </a:lnSpc>
            </a:pPr>
            <a:r>
              <a:rPr lang="en-US" sz="1700"/>
              <a:t> MARS Framework for building healthy habits</a:t>
            </a:r>
          </a:p>
          <a:p>
            <a:pPr lvl="1">
              <a:lnSpc>
                <a:spcPct val="90000"/>
              </a:lnSpc>
              <a:buFont typeface="Courier New" panose="020B0604020202020204" pitchFamily="34" charset="0"/>
              <a:buChar char="o"/>
            </a:pPr>
            <a:r>
              <a:rPr lang="en-US" sz="1700"/>
              <a:t>Motivation, action, resilience, sustainability, case study activity</a:t>
            </a:r>
          </a:p>
          <a:p>
            <a:pPr marL="342900" lvl="1" indent="0">
              <a:lnSpc>
                <a:spcPct val="90000"/>
              </a:lnSpc>
              <a:buNone/>
            </a:pPr>
            <a:endParaRPr lang="en-US" sz="1700"/>
          </a:p>
        </p:txBody>
      </p:sp>
      <p:pic>
        <p:nvPicPr>
          <p:cNvPr id="5" name="Content Placeholder 4" descr="A white board with red writing on it">
            <a:extLst>
              <a:ext uri="{FF2B5EF4-FFF2-40B4-BE49-F238E27FC236}">
                <a16:creationId xmlns:a16="http://schemas.microsoft.com/office/drawing/2014/main" id="{D86F714D-C616-A426-491B-8A2F12081EBD}"/>
              </a:ext>
            </a:extLst>
          </p:cNvPr>
          <p:cNvPicPr>
            <a:picLocks noGrp="1" noChangeAspect="1"/>
          </p:cNvPicPr>
          <p:nvPr>
            <p:ph type="pic" sz="quarter" idx="11"/>
          </p:nvPr>
        </p:nvPicPr>
        <p:blipFill>
          <a:blip r:embed="rId2"/>
          <a:stretch/>
        </p:blipFill>
        <p:spPr>
          <a:xfrm>
            <a:off x="5378651" y="236404"/>
            <a:ext cx="3771900" cy="5916705"/>
          </a:xfrm>
          <a:noFill/>
        </p:spPr>
      </p:pic>
      <p:sp>
        <p:nvSpPr>
          <p:cNvPr id="10" name="Footer Placeholder 4">
            <a:extLst>
              <a:ext uri="{FF2B5EF4-FFF2-40B4-BE49-F238E27FC236}">
                <a16:creationId xmlns:a16="http://schemas.microsoft.com/office/drawing/2014/main" id="{DF5E541A-FD36-6BE9-29D2-95E1155BBADB}"/>
              </a:ext>
            </a:extLst>
          </p:cNvPr>
          <p:cNvSpPr>
            <a:spLocks noGrp="1"/>
          </p:cNvSpPr>
          <p:nvPr>
            <p:ph type="ftr" sz="quarter" idx="3"/>
          </p:nvPr>
        </p:nvSpPr>
        <p:spPr>
          <a:xfrm>
            <a:off x="2073821" y="6441193"/>
            <a:ext cx="6513130" cy="365125"/>
          </a:xfrm>
        </p:spPr>
        <p:txBody>
          <a:bodyPr/>
          <a:lstStyle/>
          <a:p>
            <a:pPr>
              <a:spcAft>
                <a:spcPts val="600"/>
              </a:spcAft>
            </a:pPr>
            <a:r>
              <a:rPr lang="en-US"/>
              <a:t>View &gt;&gt; Header and Footer &gt;&gt; Add Unit Name</a:t>
            </a:r>
            <a:endParaRPr lang="en-US" b="0"/>
          </a:p>
        </p:txBody>
      </p:sp>
    </p:spTree>
    <p:extLst>
      <p:ext uri="{BB962C8B-B14F-4D97-AF65-F5344CB8AC3E}">
        <p14:creationId xmlns:p14="http://schemas.microsoft.com/office/powerpoint/2010/main" val="439571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5670-0EBD-5865-634F-8D202AEBFFEA}"/>
              </a:ext>
            </a:extLst>
          </p:cNvPr>
          <p:cNvSpPr>
            <a:spLocks noGrp="1"/>
          </p:cNvSpPr>
          <p:nvPr>
            <p:ph type="title"/>
          </p:nvPr>
        </p:nvSpPr>
        <p:spPr>
          <a:xfrm>
            <a:off x="714375" y="389510"/>
            <a:ext cx="7715250" cy="1331865"/>
          </a:xfrm>
        </p:spPr>
        <p:txBody>
          <a:bodyPr anchor="ctr">
            <a:normAutofit/>
          </a:bodyPr>
          <a:lstStyle/>
          <a:p>
            <a:r>
              <a:rPr lang="en-US"/>
              <a:t>Iowa Teens' Definitions of Health</a:t>
            </a:r>
          </a:p>
        </p:txBody>
      </p:sp>
      <p:sp>
        <p:nvSpPr>
          <p:cNvPr id="4" name="Footer Placeholder 3">
            <a:extLst>
              <a:ext uri="{FF2B5EF4-FFF2-40B4-BE49-F238E27FC236}">
                <a16:creationId xmlns:a16="http://schemas.microsoft.com/office/drawing/2014/main" id="{80AE413A-2AEC-BF6B-C4C5-FDBF42465D39}"/>
              </a:ext>
            </a:extLst>
          </p:cNvPr>
          <p:cNvSpPr>
            <a:spLocks noGrp="1"/>
          </p:cNvSpPr>
          <p:nvPr>
            <p:ph type="ftr" sz="quarter" idx="3"/>
          </p:nvPr>
        </p:nvSpPr>
        <p:spPr>
          <a:xfrm>
            <a:off x="2073821" y="6441193"/>
            <a:ext cx="6513130" cy="365125"/>
          </a:xfrm>
        </p:spPr>
        <p:txBody>
          <a:bodyPr anchor="ctr">
            <a:normAutofit/>
          </a:bodyPr>
          <a:lstStyle/>
          <a:p>
            <a:pPr>
              <a:spcAft>
                <a:spcPts val="600"/>
              </a:spcAft>
            </a:pPr>
            <a:r>
              <a:rPr lang="en-US"/>
              <a:t>View &gt;&gt; Header and Footer &gt;&gt; Add Unit Name</a:t>
            </a:r>
            <a:endParaRPr lang="en-US" b="0"/>
          </a:p>
        </p:txBody>
      </p:sp>
      <p:graphicFrame>
        <p:nvGraphicFramePr>
          <p:cNvPr id="6" name="Content Placeholder 2">
            <a:extLst>
              <a:ext uri="{FF2B5EF4-FFF2-40B4-BE49-F238E27FC236}">
                <a16:creationId xmlns:a16="http://schemas.microsoft.com/office/drawing/2014/main" id="{9228588D-1B21-CA5B-6927-30A3A8D96811}"/>
              </a:ext>
            </a:extLst>
          </p:cNvPr>
          <p:cNvGraphicFramePr>
            <a:graphicFrameLocks noGrp="1"/>
          </p:cNvGraphicFramePr>
          <p:nvPr>
            <p:ph idx="1"/>
          </p:nvPr>
        </p:nvGraphicFramePr>
        <p:xfrm>
          <a:off x="714375" y="2050741"/>
          <a:ext cx="7715250" cy="3892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4884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29C0-4375-EF6A-5237-8D18CCB29722}"/>
              </a:ext>
            </a:extLst>
          </p:cNvPr>
          <p:cNvSpPr>
            <a:spLocks noGrp="1"/>
          </p:cNvSpPr>
          <p:nvPr>
            <p:ph type="title"/>
          </p:nvPr>
        </p:nvSpPr>
        <p:spPr>
          <a:xfrm>
            <a:off x="711994" y="494273"/>
            <a:ext cx="7717631" cy="869089"/>
          </a:xfrm>
        </p:spPr>
        <p:txBody>
          <a:bodyPr anchor="ctr">
            <a:normAutofit/>
          </a:bodyPr>
          <a:lstStyle/>
          <a:p>
            <a:r>
              <a:rPr lang="en-US"/>
              <a:t>Iowa Teens' Definition of Habits</a:t>
            </a:r>
          </a:p>
        </p:txBody>
      </p:sp>
      <p:sp>
        <p:nvSpPr>
          <p:cNvPr id="13" name="Footer Placeholder 3">
            <a:extLst>
              <a:ext uri="{FF2B5EF4-FFF2-40B4-BE49-F238E27FC236}">
                <a16:creationId xmlns:a16="http://schemas.microsoft.com/office/drawing/2014/main" id="{D85BB208-244F-804C-96C3-5B678FAB5C3D}"/>
              </a:ext>
            </a:extLst>
          </p:cNvPr>
          <p:cNvSpPr>
            <a:spLocks noGrp="1"/>
          </p:cNvSpPr>
          <p:nvPr>
            <p:ph type="ftr" sz="quarter" idx="3"/>
          </p:nvPr>
        </p:nvSpPr>
        <p:spPr>
          <a:xfrm>
            <a:off x="2073821" y="6441193"/>
            <a:ext cx="6513130" cy="365125"/>
          </a:xfrm>
        </p:spPr>
        <p:txBody>
          <a:bodyPr/>
          <a:lstStyle/>
          <a:p>
            <a:pPr>
              <a:spcAft>
                <a:spcPts val="600"/>
              </a:spcAft>
            </a:pPr>
            <a:r>
              <a:rPr lang="en-US"/>
              <a:t>View &gt;&gt; Header and Footer &gt;&gt; Add Unit Name</a:t>
            </a:r>
            <a:endParaRPr lang="en-US" b="0"/>
          </a:p>
        </p:txBody>
      </p:sp>
      <p:graphicFrame>
        <p:nvGraphicFramePr>
          <p:cNvPr id="9" name="Content Placeholder 6">
            <a:extLst>
              <a:ext uri="{FF2B5EF4-FFF2-40B4-BE49-F238E27FC236}">
                <a16:creationId xmlns:a16="http://schemas.microsoft.com/office/drawing/2014/main" id="{928D1039-7A72-26AA-79FA-27F933A6FF44}"/>
              </a:ext>
            </a:extLst>
          </p:cNvPr>
          <p:cNvGraphicFramePr>
            <a:graphicFrameLocks noGrp="1"/>
          </p:cNvGraphicFramePr>
          <p:nvPr>
            <p:ph type="chart" sz="quarter" idx="10"/>
          </p:nvPr>
        </p:nvGraphicFramePr>
        <p:xfrm>
          <a:off x="711994" y="1570038"/>
          <a:ext cx="7717631"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5553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511CE-486D-8265-4236-FB453D7ED54E}"/>
              </a:ext>
            </a:extLst>
          </p:cNvPr>
          <p:cNvSpPr>
            <a:spLocks noGrp="1"/>
          </p:cNvSpPr>
          <p:nvPr>
            <p:ph type="title"/>
          </p:nvPr>
        </p:nvSpPr>
        <p:spPr>
          <a:xfrm>
            <a:off x="714375" y="526778"/>
            <a:ext cx="7715251" cy="869089"/>
          </a:xfrm>
        </p:spPr>
        <p:txBody>
          <a:bodyPr anchor="ctr">
            <a:normAutofit/>
          </a:bodyPr>
          <a:lstStyle/>
          <a:p>
            <a:r>
              <a:rPr lang="en-US" sz="3100"/>
              <a:t>Why is Hope Important? </a:t>
            </a:r>
            <a:br>
              <a:rPr lang="en-US" sz="3100"/>
            </a:br>
            <a:r>
              <a:rPr lang="en-US" sz="3100"/>
              <a:t>Reflections from Iowa Teens</a:t>
            </a:r>
          </a:p>
        </p:txBody>
      </p:sp>
      <p:sp>
        <p:nvSpPr>
          <p:cNvPr id="4" name="Footer Placeholder 3">
            <a:extLst>
              <a:ext uri="{FF2B5EF4-FFF2-40B4-BE49-F238E27FC236}">
                <a16:creationId xmlns:a16="http://schemas.microsoft.com/office/drawing/2014/main" id="{2F04714C-17D7-F802-D4F3-C130950F839B}"/>
              </a:ext>
            </a:extLst>
          </p:cNvPr>
          <p:cNvSpPr>
            <a:spLocks noGrp="1"/>
          </p:cNvSpPr>
          <p:nvPr>
            <p:ph type="ftr" sz="quarter" idx="3"/>
          </p:nvPr>
        </p:nvSpPr>
        <p:spPr>
          <a:xfrm>
            <a:off x="2073821" y="6441193"/>
            <a:ext cx="6513130" cy="365125"/>
          </a:xfrm>
        </p:spPr>
        <p:txBody>
          <a:bodyPr anchor="ctr">
            <a:normAutofit/>
          </a:bodyPr>
          <a:lstStyle/>
          <a:p>
            <a:pPr>
              <a:spcAft>
                <a:spcPts val="600"/>
              </a:spcAft>
            </a:pPr>
            <a:r>
              <a:rPr lang="en-US"/>
              <a:t>View &gt;&gt; Header and Footer &gt;&gt; Add Unit Name</a:t>
            </a:r>
            <a:endParaRPr lang="en-US" b="0"/>
          </a:p>
        </p:txBody>
      </p:sp>
      <p:graphicFrame>
        <p:nvGraphicFramePr>
          <p:cNvPr id="6" name="Content Placeholder 2">
            <a:extLst>
              <a:ext uri="{FF2B5EF4-FFF2-40B4-BE49-F238E27FC236}">
                <a16:creationId xmlns:a16="http://schemas.microsoft.com/office/drawing/2014/main" id="{65FD9638-E7FC-4DEA-0EBC-AEA786481B2D}"/>
              </a:ext>
            </a:extLst>
          </p:cNvPr>
          <p:cNvGraphicFramePr>
            <a:graphicFrameLocks noGrp="1"/>
          </p:cNvGraphicFramePr>
          <p:nvPr>
            <p:ph idx="10"/>
          </p:nvPr>
        </p:nvGraphicFramePr>
        <p:xfrm>
          <a:off x="714374" y="1686758"/>
          <a:ext cx="7688645" cy="4256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8448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477AD7-8C83-0AC9-0356-4603AE454CF9}"/>
              </a:ext>
            </a:extLst>
          </p:cNvPr>
          <p:cNvSpPr/>
          <p:nvPr/>
        </p:nvSpPr>
        <p:spPr>
          <a:xfrm>
            <a:off x="0" y="0"/>
            <a:ext cx="9144000" cy="64411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0E8AF8-8548-B5E0-E48D-558AB75C5622}"/>
              </a:ext>
            </a:extLst>
          </p:cNvPr>
          <p:cNvSpPr>
            <a:spLocks noGrp="1"/>
          </p:cNvSpPr>
          <p:nvPr>
            <p:ph type="title"/>
          </p:nvPr>
        </p:nvSpPr>
        <p:spPr>
          <a:xfrm>
            <a:off x="714375" y="450894"/>
            <a:ext cx="7715251" cy="869089"/>
          </a:xfrm>
        </p:spPr>
        <p:txBody>
          <a:bodyPr anchor="ctr">
            <a:normAutofit/>
          </a:bodyPr>
          <a:lstStyle/>
          <a:p>
            <a:r>
              <a:rPr lang="en-US" sz="2100"/>
              <a:t>Example Framework Developed by Teens: </a:t>
            </a:r>
            <a:br>
              <a:rPr lang="en-US" sz="2100"/>
            </a:br>
            <a:r>
              <a:rPr lang="en-US" sz="2100"/>
              <a:t>MARS: A Framework for Building and Promoting Healthy Habits  </a:t>
            </a:r>
          </a:p>
        </p:txBody>
      </p:sp>
      <p:sp>
        <p:nvSpPr>
          <p:cNvPr id="4" name="Footer Placeholder 3">
            <a:extLst>
              <a:ext uri="{FF2B5EF4-FFF2-40B4-BE49-F238E27FC236}">
                <a16:creationId xmlns:a16="http://schemas.microsoft.com/office/drawing/2014/main" id="{4F9350CA-DC64-5D9B-C0E1-CEE0C4ED24C5}"/>
              </a:ext>
            </a:extLst>
          </p:cNvPr>
          <p:cNvSpPr>
            <a:spLocks noGrp="1"/>
          </p:cNvSpPr>
          <p:nvPr>
            <p:ph type="ftr" sz="quarter" idx="3"/>
          </p:nvPr>
        </p:nvSpPr>
        <p:spPr>
          <a:xfrm>
            <a:off x="2073821" y="6441193"/>
            <a:ext cx="6513130" cy="365125"/>
          </a:xfrm>
        </p:spPr>
        <p:txBody>
          <a:bodyPr anchor="ctr">
            <a:normAutofit/>
          </a:bodyPr>
          <a:lstStyle/>
          <a:p>
            <a:pPr>
              <a:spcAft>
                <a:spcPts val="450"/>
              </a:spcAft>
            </a:pPr>
            <a:r>
              <a:rPr lang="en-US"/>
              <a:t>View &gt;&gt; Header and Footer &gt;&gt; Add Unit Name</a:t>
            </a:r>
            <a:endParaRPr lang="en-US" b="0"/>
          </a:p>
        </p:txBody>
      </p:sp>
      <p:graphicFrame>
        <p:nvGraphicFramePr>
          <p:cNvPr id="6" name="Content Placeholder 2">
            <a:extLst>
              <a:ext uri="{FF2B5EF4-FFF2-40B4-BE49-F238E27FC236}">
                <a16:creationId xmlns:a16="http://schemas.microsoft.com/office/drawing/2014/main" id="{82095488-13EF-5D6A-923A-D6DAAAD84B2D}"/>
              </a:ext>
            </a:extLst>
          </p:cNvPr>
          <p:cNvGraphicFramePr>
            <a:graphicFrameLocks noGrp="1"/>
          </p:cNvGraphicFramePr>
          <p:nvPr>
            <p:ph idx="10"/>
            <p:extLst>
              <p:ext uri="{D42A27DB-BD31-4B8C-83A1-F6EECF244321}">
                <p14:modId xmlns:p14="http://schemas.microsoft.com/office/powerpoint/2010/main" val="3300098779"/>
              </p:ext>
            </p:extLst>
          </p:nvPr>
        </p:nvGraphicFramePr>
        <p:xfrm>
          <a:off x="572092" y="1506534"/>
          <a:ext cx="8210346" cy="4636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8891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686B-3018-E3C7-5D8F-9227F3478554}"/>
              </a:ext>
            </a:extLst>
          </p:cNvPr>
          <p:cNvSpPr>
            <a:spLocks noGrp="1"/>
          </p:cNvSpPr>
          <p:nvPr>
            <p:ph type="title"/>
          </p:nvPr>
        </p:nvSpPr>
        <p:spPr>
          <a:xfrm>
            <a:off x="533796" y="248945"/>
            <a:ext cx="3938487" cy="1355479"/>
          </a:xfrm>
        </p:spPr>
        <p:txBody>
          <a:bodyPr>
            <a:normAutofit/>
          </a:bodyPr>
          <a:lstStyle/>
          <a:p>
            <a:r>
              <a:rPr lang="en-US" sz="3075"/>
              <a:t>Sample Activity: Attainable Goal Setting</a:t>
            </a:r>
          </a:p>
        </p:txBody>
      </p:sp>
      <p:sp>
        <p:nvSpPr>
          <p:cNvPr id="3" name="Content Placeholder 2">
            <a:extLst>
              <a:ext uri="{FF2B5EF4-FFF2-40B4-BE49-F238E27FC236}">
                <a16:creationId xmlns:a16="http://schemas.microsoft.com/office/drawing/2014/main" id="{AE7E1118-C5B3-29BD-E684-8657CCF165E0}"/>
              </a:ext>
            </a:extLst>
          </p:cNvPr>
          <p:cNvSpPr>
            <a:spLocks noGrp="1"/>
          </p:cNvSpPr>
          <p:nvPr>
            <p:ph idx="1"/>
          </p:nvPr>
        </p:nvSpPr>
        <p:spPr>
          <a:xfrm>
            <a:off x="628650" y="2607223"/>
            <a:ext cx="3464716" cy="2882750"/>
          </a:xfrm>
        </p:spPr>
        <p:txBody>
          <a:bodyPr vert="horz" lIns="68580" tIns="34290" rIns="68580" bIns="34290" rtlCol="0" anchor="t">
            <a:normAutofit lnSpcReduction="10000"/>
          </a:bodyPr>
          <a:lstStyle/>
          <a:p>
            <a:r>
              <a:rPr lang="en-US" sz="1800" b="1"/>
              <a:t>Directions:</a:t>
            </a:r>
            <a:r>
              <a:rPr lang="en-US" sz="1800"/>
              <a:t> Consider the following evidence for sleep: According to the National Sleep Foundation teens should sleep 8-10 hours per night. </a:t>
            </a:r>
          </a:p>
          <a:p>
            <a:r>
              <a:rPr lang="en-US" sz="1800" b="1"/>
              <a:t>Activity: </a:t>
            </a:r>
            <a:r>
              <a:rPr lang="en-US" sz="1800"/>
              <a:t>How can you translate this sleep recommendation so that it can be implemented into a  healthy habit using SMART goals? </a:t>
            </a:r>
          </a:p>
        </p:txBody>
      </p:sp>
      <p:pic>
        <p:nvPicPr>
          <p:cNvPr id="5" name="Picture 4" descr="A screenshot of a screen">
            <a:extLst>
              <a:ext uri="{FF2B5EF4-FFF2-40B4-BE49-F238E27FC236}">
                <a16:creationId xmlns:a16="http://schemas.microsoft.com/office/drawing/2014/main" id="{4FA641AD-F131-5551-740F-3A8778E7B50C}"/>
              </a:ext>
            </a:extLst>
          </p:cNvPr>
          <p:cNvPicPr>
            <a:picLocks noChangeAspect="1"/>
          </p:cNvPicPr>
          <p:nvPr/>
        </p:nvPicPr>
        <p:blipFill>
          <a:blip r:embed="rId3"/>
          <a:stretch>
            <a:fillRect/>
          </a:stretch>
        </p:blipFill>
        <p:spPr>
          <a:xfrm>
            <a:off x="4104706" y="250180"/>
            <a:ext cx="5037506" cy="5750570"/>
          </a:xfrm>
          <a:prstGeom prst="rect">
            <a:avLst/>
          </a:prstGeom>
        </p:spPr>
      </p:pic>
    </p:spTree>
    <p:extLst>
      <p:ext uri="{BB962C8B-B14F-4D97-AF65-F5344CB8AC3E}">
        <p14:creationId xmlns:p14="http://schemas.microsoft.com/office/powerpoint/2010/main" val="1231232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147FC-5354-07D0-94DC-61577C44589C}"/>
              </a:ext>
            </a:extLst>
          </p:cNvPr>
          <p:cNvSpPr>
            <a:spLocks noGrp="1"/>
          </p:cNvSpPr>
          <p:nvPr>
            <p:ph type="title"/>
          </p:nvPr>
        </p:nvSpPr>
        <p:spPr/>
        <p:txBody>
          <a:bodyPr/>
          <a:lstStyle/>
          <a:p>
            <a:r>
              <a:rPr lang="en-US">
                <a:latin typeface="Roboto"/>
                <a:ea typeface="Roboto"/>
                <a:cs typeface="Arial"/>
              </a:rPr>
              <a:t>Case Study &amp; Reflection</a:t>
            </a:r>
            <a:endParaRPr lang="en-US"/>
          </a:p>
        </p:txBody>
      </p:sp>
      <p:sp>
        <p:nvSpPr>
          <p:cNvPr id="3" name="Content Placeholder 2">
            <a:extLst>
              <a:ext uri="{FF2B5EF4-FFF2-40B4-BE49-F238E27FC236}">
                <a16:creationId xmlns:a16="http://schemas.microsoft.com/office/drawing/2014/main" id="{8A482327-A396-461A-075D-7D2C3372917B}"/>
              </a:ext>
            </a:extLst>
          </p:cNvPr>
          <p:cNvSpPr>
            <a:spLocks noGrp="1"/>
          </p:cNvSpPr>
          <p:nvPr>
            <p:ph idx="10"/>
          </p:nvPr>
        </p:nvSpPr>
        <p:spPr/>
        <p:txBody>
          <a:bodyPr vert="horz" lIns="0" tIns="0" rIns="0" bIns="0" rtlCol="0" anchor="t">
            <a:normAutofit fontScale="92500"/>
          </a:bodyPr>
          <a:lstStyle/>
          <a:p>
            <a:pPr marL="0" indent="0">
              <a:buNone/>
            </a:pPr>
            <a:r>
              <a:rPr lang="en-US">
                <a:solidFill>
                  <a:schemeClr val="accent1">
                    <a:lumMod val="49000"/>
                  </a:schemeClr>
                </a:solidFill>
                <a:latin typeface="Arial"/>
                <a:ea typeface="Roboto"/>
                <a:cs typeface="Arial"/>
              </a:rPr>
              <a:t>In groups of 3-4 people discuss the following case study: </a:t>
            </a:r>
            <a:endParaRPr lang="en-US"/>
          </a:p>
          <a:p>
            <a:pPr marL="0" indent="0">
              <a:buNone/>
            </a:pPr>
            <a:r>
              <a:rPr lang="en-US" sz="2800">
                <a:solidFill>
                  <a:srgbClr val="222222"/>
                </a:solidFill>
                <a:latin typeface="Arial"/>
                <a:ea typeface="Roboto"/>
                <a:cs typeface="Arial"/>
              </a:rPr>
              <a:t>"Alex is a junior in a suburban town. They have been staying up late on social media, which has led to them sleeping 4-5 hours on school nights. Alex often locks up in their room and doesn't interact with their siblings and family. Alex also stops for fast food multiple days per week. Alex talks with their friend on the bus ride to and from school daily, is on the swim team, and meets with their school counselor regularly to discuss academics.</a:t>
            </a:r>
            <a:endParaRPr lang="en-US" sz="2800"/>
          </a:p>
          <a:p>
            <a:endParaRPr lang="en-US">
              <a:solidFill>
                <a:srgbClr val="222222"/>
              </a:solidFill>
              <a:latin typeface="Arial"/>
              <a:ea typeface="Roboto"/>
              <a:cs typeface="Arial"/>
            </a:endParaRPr>
          </a:p>
          <a:p>
            <a:endParaRPr lang="en-US">
              <a:solidFill>
                <a:srgbClr val="222222"/>
              </a:solidFill>
              <a:latin typeface="Arial"/>
              <a:ea typeface="Roboto"/>
              <a:cs typeface="Arial"/>
            </a:endParaRPr>
          </a:p>
          <a:p>
            <a:endParaRPr lang="en-US">
              <a:solidFill>
                <a:srgbClr val="222222"/>
              </a:solidFill>
              <a:latin typeface="Arial"/>
            </a:endParaRPr>
          </a:p>
          <a:p>
            <a:endParaRPr lang="en-US"/>
          </a:p>
          <a:p>
            <a:endParaRPr lang="en-US"/>
          </a:p>
        </p:txBody>
      </p:sp>
      <p:sp>
        <p:nvSpPr>
          <p:cNvPr id="4" name="Footer Placeholder 3">
            <a:extLst>
              <a:ext uri="{FF2B5EF4-FFF2-40B4-BE49-F238E27FC236}">
                <a16:creationId xmlns:a16="http://schemas.microsoft.com/office/drawing/2014/main" id="{9F742EA5-B138-9B1D-4247-370882336A73}"/>
              </a:ext>
            </a:extLst>
          </p:cNvPr>
          <p:cNvSpPr>
            <a:spLocks noGrp="1"/>
          </p:cNvSpPr>
          <p:nvPr>
            <p:ph type="ftr" sz="quarter" idx="3"/>
          </p:nvPr>
        </p:nvSpPr>
        <p:spPr/>
        <p:txBody>
          <a:bodyPr/>
          <a:lstStyle/>
          <a:p>
            <a:r>
              <a:rPr lang="en-US"/>
              <a:t>View &gt;&gt; Header and Footer &gt;&gt; Add Unit Name</a:t>
            </a:r>
            <a:endParaRPr lang="en-US" b="0"/>
          </a:p>
        </p:txBody>
      </p:sp>
    </p:spTree>
    <p:extLst>
      <p:ext uri="{BB962C8B-B14F-4D97-AF65-F5344CB8AC3E}">
        <p14:creationId xmlns:p14="http://schemas.microsoft.com/office/powerpoint/2010/main" val="4060536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37F8-997B-FC7C-9FBB-26AFD8A0330D}"/>
              </a:ext>
            </a:extLst>
          </p:cNvPr>
          <p:cNvSpPr>
            <a:spLocks noGrp="1"/>
          </p:cNvSpPr>
          <p:nvPr>
            <p:ph type="title"/>
          </p:nvPr>
        </p:nvSpPr>
        <p:spPr>
          <a:xfrm>
            <a:off x="711994" y="494273"/>
            <a:ext cx="7717631" cy="869089"/>
          </a:xfrm>
        </p:spPr>
        <p:txBody>
          <a:bodyPr anchor="ctr">
            <a:normAutofit/>
          </a:bodyPr>
          <a:lstStyle/>
          <a:p>
            <a:r>
              <a:rPr lang="en-US"/>
              <a:t>Case Study Continued...</a:t>
            </a:r>
          </a:p>
        </p:txBody>
      </p:sp>
      <p:sp>
        <p:nvSpPr>
          <p:cNvPr id="4" name="Footer Placeholder 3">
            <a:extLst>
              <a:ext uri="{FF2B5EF4-FFF2-40B4-BE49-F238E27FC236}">
                <a16:creationId xmlns:a16="http://schemas.microsoft.com/office/drawing/2014/main" id="{76B99186-354F-B777-FB0F-78E0BAFED443}"/>
              </a:ext>
            </a:extLst>
          </p:cNvPr>
          <p:cNvSpPr>
            <a:spLocks noGrp="1"/>
          </p:cNvSpPr>
          <p:nvPr>
            <p:ph type="ftr" sz="quarter" idx="3"/>
          </p:nvPr>
        </p:nvSpPr>
        <p:spPr>
          <a:xfrm>
            <a:off x="2073821" y="6441193"/>
            <a:ext cx="6513130" cy="365125"/>
          </a:xfrm>
        </p:spPr>
        <p:txBody>
          <a:bodyPr anchor="ctr">
            <a:normAutofit/>
          </a:bodyPr>
          <a:lstStyle/>
          <a:p>
            <a:pPr>
              <a:spcAft>
                <a:spcPts val="600"/>
              </a:spcAft>
            </a:pPr>
            <a:r>
              <a:rPr lang="en-US"/>
              <a:t>View &gt;&gt; Header and Footer &gt;&gt; Add Unit Name</a:t>
            </a:r>
            <a:endParaRPr lang="en-US" b="0"/>
          </a:p>
        </p:txBody>
      </p:sp>
      <p:graphicFrame>
        <p:nvGraphicFramePr>
          <p:cNvPr id="6" name="Content Placeholder 2">
            <a:extLst>
              <a:ext uri="{FF2B5EF4-FFF2-40B4-BE49-F238E27FC236}">
                <a16:creationId xmlns:a16="http://schemas.microsoft.com/office/drawing/2014/main" id="{3D626AC9-AF13-F90D-E39E-DA223D587428}"/>
              </a:ext>
            </a:extLst>
          </p:cNvPr>
          <p:cNvGraphicFramePr>
            <a:graphicFrameLocks noGrp="1"/>
          </p:cNvGraphicFramePr>
          <p:nvPr>
            <p:ph type="chart" sz="quarter" idx="10"/>
          </p:nvPr>
        </p:nvGraphicFramePr>
        <p:xfrm>
          <a:off x="711994" y="1570037"/>
          <a:ext cx="8027969" cy="4426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8724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in a room with a large white board&#10;&#10;AI-generated content may be incorrect.">
            <a:extLst>
              <a:ext uri="{FF2B5EF4-FFF2-40B4-BE49-F238E27FC236}">
                <a16:creationId xmlns:a16="http://schemas.microsoft.com/office/drawing/2014/main" id="{75C0C95D-66A0-1021-E7CC-419DB28E3932}"/>
              </a:ext>
            </a:extLst>
          </p:cNvPr>
          <p:cNvPicPr>
            <a:picLocks noChangeAspect="1"/>
          </p:cNvPicPr>
          <p:nvPr/>
        </p:nvPicPr>
        <p:blipFill>
          <a:blip r:embed="rId2"/>
          <a:srcRect l="1989" r="7012" b="1"/>
          <a:stretch/>
        </p:blipFill>
        <p:spPr>
          <a:xfrm>
            <a:off x="20" y="10"/>
            <a:ext cx="9143980" cy="6857990"/>
          </a:xfrm>
          <a:prstGeom prst="rect">
            <a:avLst/>
          </a:prstGeom>
          <a:noFill/>
        </p:spPr>
      </p:pic>
      <p:sp>
        <p:nvSpPr>
          <p:cNvPr id="2" name="Title 1">
            <a:extLst>
              <a:ext uri="{FF2B5EF4-FFF2-40B4-BE49-F238E27FC236}">
                <a16:creationId xmlns:a16="http://schemas.microsoft.com/office/drawing/2014/main" id="{6A1A4595-5895-AA89-128A-783F3BB9C3B3}"/>
              </a:ext>
            </a:extLst>
          </p:cNvPr>
          <p:cNvSpPr>
            <a:spLocks noGrp="1"/>
          </p:cNvSpPr>
          <p:nvPr>
            <p:ph type="title"/>
          </p:nvPr>
        </p:nvSpPr>
        <p:spPr>
          <a:xfrm>
            <a:off x="135220" y="2769008"/>
            <a:ext cx="9137682" cy="666058"/>
          </a:xfrm>
          <a:noFill/>
        </p:spPr>
        <p:txBody>
          <a:bodyPr wrap="square" anchor="ctr">
            <a:noAutofit/>
          </a:bodyPr>
          <a:lstStyle/>
          <a:p>
            <a:r>
              <a:rPr lang="en-US" sz="3600">
                <a:solidFill>
                  <a:srgbClr val="FFFFFF"/>
                </a:solidFill>
                <a:latin typeface="Roboto"/>
                <a:ea typeface="Roboto"/>
                <a:cs typeface="Arial"/>
              </a:rPr>
              <a:t>Module 3: Mental Health in Relationships</a:t>
            </a:r>
          </a:p>
        </p:txBody>
      </p:sp>
    </p:spTree>
    <p:extLst>
      <p:ext uri="{BB962C8B-B14F-4D97-AF65-F5344CB8AC3E}">
        <p14:creationId xmlns:p14="http://schemas.microsoft.com/office/powerpoint/2010/main" val="2441771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9E7C-7D7C-6B23-6948-613CBF3A476D}"/>
              </a:ext>
            </a:extLst>
          </p:cNvPr>
          <p:cNvSpPr>
            <a:spLocks noGrp="1"/>
          </p:cNvSpPr>
          <p:nvPr>
            <p:ph type="title"/>
          </p:nvPr>
        </p:nvSpPr>
        <p:spPr>
          <a:xfrm>
            <a:off x="161837" y="498296"/>
            <a:ext cx="4495888" cy="896116"/>
          </a:xfrm>
        </p:spPr>
        <p:txBody>
          <a:bodyPr anchor="ctr">
            <a:normAutofit/>
          </a:bodyPr>
          <a:lstStyle/>
          <a:p>
            <a:r>
              <a:rPr lang="en-US" sz="3100"/>
              <a:t>Module 3: Content Areas</a:t>
            </a:r>
          </a:p>
        </p:txBody>
      </p:sp>
      <p:sp>
        <p:nvSpPr>
          <p:cNvPr id="3" name="Content Placeholder 2">
            <a:extLst>
              <a:ext uri="{FF2B5EF4-FFF2-40B4-BE49-F238E27FC236}">
                <a16:creationId xmlns:a16="http://schemas.microsoft.com/office/drawing/2014/main" id="{E42C67DD-28AF-A723-F782-788979A4ACA5}"/>
              </a:ext>
            </a:extLst>
          </p:cNvPr>
          <p:cNvSpPr>
            <a:spLocks noGrp="1"/>
          </p:cNvSpPr>
          <p:nvPr>
            <p:ph idx="1"/>
          </p:nvPr>
        </p:nvSpPr>
        <p:spPr>
          <a:xfrm>
            <a:off x="714375" y="1478078"/>
            <a:ext cx="4607334" cy="4465523"/>
          </a:xfrm>
        </p:spPr>
        <p:txBody>
          <a:bodyPr vert="horz" lIns="68580" tIns="34290" rIns="68580" bIns="34290" rtlCol="0" anchor="t">
            <a:noAutofit/>
          </a:bodyPr>
          <a:lstStyle/>
          <a:p>
            <a:pPr>
              <a:lnSpc>
                <a:spcPct val="90000"/>
              </a:lnSpc>
            </a:pPr>
            <a:r>
              <a:rPr lang="en-US" sz="1800">
                <a:latin typeface="Roboto"/>
                <a:ea typeface="Roboto"/>
                <a:cs typeface="Arial"/>
              </a:rPr>
              <a:t>What is a relationship</a:t>
            </a:r>
          </a:p>
          <a:p>
            <a:pPr lvl="1">
              <a:lnSpc>
                <a:spcPct val="90000"/>
              </a:lnSpc>
              <a:buFont typeface="Courier New" panose="020B0604020202020204" pitchFamily="34" charset="0"/>
              <a:buChar char="o"/>
            </a:pPr>
            <a:r>
              <a:rPr lang="en-US" sz="1800">
                <a:latin typeface="Roboto"/>
                <a:ea typeface="Roboto"/>
                <a:cs typeface="Arial"/>
              </a:rPr>
              <a:t>Definition, types of relationships, activity-based application</a:t>
            </a:r>
          </a:p>
          <a:p>
            <a:pPr lvl="1">
              <a:lnSpc>
                <a:spcPct val="90000"/>
              </a:lnSpc>
              <a:buFont typeface="Courier New" panose="020B0604020202020204" pitchFamily="34" charset="0"/>
              <a:buChar char="o"/>
            </a:pPr>
            <a:endParaRPr lang="en-US" sz="1800"/>
          </a:p>
          <a:p>
            <a:pPr>
              <a:lnSpc>
                <a:spcPct val="90000"/>
              </a:lnSpc>
            </a:pPr>
            <a:r>
              <a:rPr lang="en-US" sz="1800">
                <a:latin typeface="Roboto"/>
                <a:ea typeface="Roboto"/>
                <a:cs typeface="Arial"/>
              </a:rPr>
              <a:t> What are different types of relationships</a:t>
            </a:r>
          </a:p>
          <a:p>
            <a:pPr lvl="1">
              <a:lnSpc>
                <a:spcPct val="90000"/>
              </a:lnSpc>
              <a:buFont typeface="Courier New" panose="020B0604020202020204" pitchFamily="34" charset="0"/>
              <a:buChar char="o"/>
            </a:pPr>
            <a:r>
              <a:rPr lang="en-US" sz="1800">
                <a:latin typeface="Roboto"/>
                <a:ea typeface="Roboto"/>
                <a:cs typeface="Arial"/>
              </a:rPr>
              <a:t>How they differ</a:t>
            </a:r>
          </a:p>
          <a:p>
            <a:pPr lvl="1">
              <a:lnSpc>
                <a:spcPct val="90000"/>
              </a:lnSpc>
              <a:buFont typeface="Courier New" panose="020B0604020202020204" pitchFamily="34" charset="0"/>
              <a:buChar char="o"/>
            </a:pPr>
            <a:endParaRPr lang="en-US" sz="1800"/>
          </a:p>
          <a:p>
            <a:pPr>
              <a:lnSpc>
                <a:spcPct val="90000"/>
              </a:lnSpc>
            </a:pPr>
            <a:r>
              <a:rPr lang="en-US" sz="1800">
                <a:latin typeface="Roboto"/>
                <a:ea typeface="Roboto"/>
                <a:cs typeface="Arial"/>
              </a:rPr>
              <a:t>Boundaries</a:t>
            </a:r>
          </a:p>
          <a:p>
            <a:pPr lvl="1">
              <a:lnSpc>
                <a:spcPct val="90000"/>
              </a:lnSpc>
              <a:buFont typeface="Courier New" panose="020B0604020202020204" pitchFamily="34" charset="0"/>
              <a:buChar char="o"/>
            </a:pPr>
            <a:r>
              <a:rPr lang="en-US" sz="1800">
                <a:latin typeface="Roboto"/>
                <a:ea typeface="Roboto"/>
                <a:cs typeface="Arial"/>
              </a:rPr>
              <a:t>Definition, how to set boundaries, ORBIT framework, brainstorming</a:t>
            </a:r>
          </a:p>
          <a:p>
            <a:pPr lvl="1">
              <a:lnSpc>
                <a:spcPct val="90000"/>
              </a:lnSpc>
              <a:buFont typeface="Courier New" panose="020B0604020202020204" pitchFamily="34" charset="0"/>
              <a:buChar char="o"/>
            </a:pPr>
            <a:endParaRPr lang="en-US" sz="1800"/>
          </a:p>
          <a:p>
            <a:pPr>
              <a:lnSpc>
                <a:spcPct val="90000"/>
              </a:lnSpc>
            </a:pPr>
            <a:r>
              <a:rPr lang="en-US" sz="1800">
                <a:latin typeface="Roboto"/>
                <a:ea typeface="Roboto"/>
                <a:cs typeface="Arial"/>
              </a:rPr>
              <a:t> Communication</a:t>
            </a:r>
          </a:p>
          <a:p>
            <a:pPr lvl="1">
              <a:lnSpc>
                <a:spcPct val="90000"/>
              </a:lnSpc>
              <a:buFont typeface="Courier New" panose="020B0604020202020204" pitchFamily="34" charset="0"/>
              <a:buChar char="o"/>
            </a:pPr>
            <a:r>
              <a:rPr lang="en-US" sz="1800">
                <a:latin typeface="Roboto"/>
                <a:ea typeface="Roboto"/>
                <a:cs typeface="Arial"/>
              </a:rPr>
              <a:t>Definition, communicating needs in a relationship, communicating the end of a relationship, brainstorming</a:t>
            </a:r>
          </a:p>
          <a:p>
            <a:pPr lvl="1">
              <a:lnSpc>
                <a:spcPct val="90000"/>
              </a:lnSpc>
              <a:buFont typeface="Courier New" panose="020B0604020202020204" pitchFamily="34" charset="0"/>
              <a:buChar char="o"/>
            </a:pPr>
            <a:endParaRPr lang="en-US" sz="1800"/>
          </a:p>
          <a:p>
            <a:pPr lvl="1">
              <a:lnSpc>
                <a:spcPct val="90000"/>
              </a:lnSpc>
              <a:buFont typeface="Courier New" panose="020B0604020202020204" pitchFamily="34" charset="0"/>
              <a:buChar char="o"/>
            </a:pPr>
            <a:endParaRPr lang="en-US" sz="1800"/>
          </a:p>
        </p:txBody>
      </p:sp>
      <p:pic>
        <p:nvPicPr>
          <p:cNvPr id="4" name="Picture 3" descr="A whiteboard with blue writing on it&#10;&#10;AI-generated content may be incorrect.">
            <a:extLst>
              <a:ext uri="{FF2B5EF4-FFF2-40B4-BE49-F238E27FC236}">
                <a16:creationId xmlns:a16="http://schemas.microsoft.com/office/drawing/2014/main" id="{F11B63A3-1DFD-7C32-65C7-D3797D29BC0C}"/>
              </a:ext>
            </a:extLst>
          </p:cNvPr>
          <p:cNvPicPr>
            <a:picLocks noChangeAspect="1"/>
          </p:cNvPicPr>
          <p:nvPr/>
        </p:nvPicPr>
        <p:blipFill>
          <a:blip r:embed="rId3"/>
          <a:srcRect r="26440" b="1"/>
          <a:stretch/>
        </p:blipFill>
        <p:spPr>
          <a:xfrm>
            <a:off x="5378651" y="1"/>
            <a:ext cx="3771900" cy="6389511"/>
          </a:xfrm>
          <a:prstGeom prst="rect">
            <a:avLst/>
          </a:prstGeom>
          <a:noFill/>
        </p:spPr>
      </p:pic>
      <p:sp>
        <p:nvSpPr>
          <p:cNvPr id="9" name="Footer Placeholder 4">
            <a:extLst>
              <a:ext uri="{FF2B5EF4-FFF2-40B4-BE49-F238E27FC236}">
                <a16:creationId xmlns:a16="http://schemas.microsoft.com/office/drawing/2014/main" id="{15BB35B4-C658-5356-C557-07681EDEE0E0}"/>
              </a:ext>
            </a:extLst>
          </p:cNvPr>
          <p:cNvSpPr>
            <a:spLocks noGrp="1"/>
          </p:cNvSpPr>
          <p:nvPr>
            <p:ph type="ftr" sz="quarter" idx="3"/>
          </p:nvPr>
        </p:nvSpPr>
        <p:spPr>
          <a:xfrm>
            <a:off x="2073821" y="6441193"/>
            <a:ext cx="6513130" cy="365125"/>
          </a:xfrm>
        </p:spPr>
        <p:txBody>
          <a:bodyPr/>
          <a:lstStyle/>
          <a:p>
            <a:pPr>
              <a:spcAft>
                <a:spcPts val="600"/>
              </a:spcAft>
            </a:pPr>
            <a:r>
              <a:rPr lang="en-US"/>
              <a:t>View &gt;&gt; Header and Footer &gt;&gt; Add Unit Name</a:t>
            </a:r>
            <a:endParaRPr lang="en-US" b="0"/>
          </a:p>
        </p:txBody>
      </p:sp>
    </p:spTree>
    <p:extLst>
      <p:ext uri="{BB962C8B-B14F-4D97-AF65-F5344CB8AC3E}">
        <p14:creationId xmlns:p14="http://schemas.microsoft.com/office/powerpoint/2010/main" val="3868536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8353-C39F-7ABC-AB85-3ACDB7C8E4F8}"/>
              </a:ext>
            </a:extLst>
          </p:cNvPr>
          <p:cNvSpPr>
            <a:spLocks noGrp="1"/>
          </p:cNvSpPr>
          <p:nvPr>
            <p:ph type="title"/>
          </p:nvPr>
        </p:nvSpPr>
        <p:spPr/>
        <p:txBody>
          <a:bodyPr>
            <a:normAutofit/>
          </a:bodyPr>
          <a:lstStyle/>
          <a:p>
            <a:r>
              <a:rPr lang="en-US">
                <a:latin typeface="Roboto"/>
                <a:ea typeface="Roboto"/>
                <a:cs typeface="Roboto"/>
              </a:rPr>
              <a:t>Acknowledgement: Youth Co-Creators </a:t>
            </a:r>
          </a:p>
        </p:txBody>
      </p:sp>
      <p:sp>
        <p:nvSpPr>
          <p:cNvPr id="4" name="Text Placeholder 3">
            <a:extLst>
              <a:ext uri="{FF2B5EF4-FFF2-40B4-BE49-F238E27FC236}">
                <a16:creationId xmlns:a16="http://schemas.microsoft.com/office/drawing/2014/main" id="{68F2A988-1020-C358-D3D6-088CB25C4E6D}"/>
              </a:ext>
            </a:extLst>
          </p:cNvPr>
          <p:cNvSpPr>
            <a:spLocks noGrp="1"/>
          </p:cNvSpPr>
          <p:nvPr>
            <p:ph type="body" idx="4294967295"/>
          </p:nvPr>
        </p:nvSpPr>
        <p:spPr>
          <a:xfrm>
            <a:off x="433058" y="2914284"/>
            <a:ext cx="1727200" cy="598487"/>
          </a:xfrm>
        </p:spPr>
        <p:txBody>
          <a:bodyPr vert="horz" lIns="0" tIns="0" rIns="0" bIns="0" rtlCol="0" anchor="t">
            <a:normAutofit/>
          </a:bodyPr>
          <a:lstStyle/>
          <a:p>
            <a:pPr marL="0" indent="0">
              <a:buNone/>
            </a:pPr>
            <a:r>
              <a:rPr lang="en-US"/>
              <a:t>2022-2023</a:t>
            </a:r>
          </a:p>
          <a:p>
            <a:endParaRPr lang="en-US"/>
          </a:p>
        </p:txBody>
      </p:sp>
      <p:sp>
        <p:nvSpPr>
          <p:cNvPr id="3" name="Content Placeholder 2">
            <a:extLst>
              <a:ext uri="{FF2B5EF4-FFF2-40B4-BE49-F238E27FC236}">
                <a16:creationId xmlns:a16="http://schemas.microsoft.com/office/drawing/2014/main" id="{364583C8-97F6-3DD0-5EEE-3ED47524C0F9}"/>
              </a:ext>
            </a:extLst>
          </p:cNvPr>
          <p:cNvSpPr>
            <a:spLocks noGrp="1"/>
          </p:cNvSpPr>
          <p:nvPr>
            <p:ph sz="half" idx="4294967295"/>
          </p:nvPr>
        </p:nvSpPr>
        <p:spPr>
          <a:xfrm>
            <a:off x="0" y="2505075"/>
            <a:ext cx="3868738" cy="3684588"/>
          </a:xfrm>
        </p:spPr>
        <p:txBody>
          <a:bodyPr vert="horz" lIns="68580" tIns="34290" rIns="68580" bIns="34290" rtlCol="0" anchor="t">
            <a:normAutofit/>
          </a:bodyPr>
          <a:lstStyle/>
          <a:p>
            <a:endParaRPr lang="en-US"/>
          </a:p>
          <a:p>
            <a:endParaRPr lang="en-US"/>
          </a:p>
        </p:txBody>
      </p:sp>
      <p:sp>
        <p:nvSpPr>
          <p:cNvPr id="5" name="Text Placeholder 4">
            <a:extLst>
              <a:ext uri="{FF2B5EF4-FFF2-40B4-BE49-F238E27FC236}">
                <a16:creationId xmlns:a16="http://schemas.microsoft.com/office/drawing/2014/main" id="{FE9DA248-6070-6AD3-C6CF-85022D301859}"/>
              </a:ext>
            </a:extLst>
          </p:cNvPr>
          <p:cNvSpPr>
            <a:spLocks noGrp="1"/>
          </p:cNvSpPr>
          <p:nvPr>
            <p:ph type="body" sz="quarter" idx="4294967295"/>
          </p:nvPr>
        </p:nvSpPr>
        <p:spPr>
          <a:xfrm>
            <a:off x="6536270" y="2632511"/>
            <a:ext cx="2173287" cy="588962"/>
          </a:xfrm>
        </p:spPr>
        <p:txBody>
          <a:bodyPr vert="horz" lIns="0" tIns="0" rIns="0" bIns="0" rtlCol="0" anchor="t">
            <a:normAutofit/>
          </a:bodyPr>
          <a:lstStyle/>
          <a:p>
            <a:pPr marL="0" indent="0">
              <a:buNone/>
            </a:pPr>
            <a:r>
              <a:rPr lang="en-US"/>
              <a:t>2023-2024</a:t>
            </a:r>
          </a:p>
        </p:txBody>
      </p:sp>
      <p:sp>
        <p:nvSpPr>
          <p:cNvPr id="6" name="Content Placeholder 5">
            <a:extLst>
              <a:ext uri="{FF2B5EF4-FFF2-40B4-BE49-F238E27FC236}">
                <a16:creationId xmlns:a16="http://schemas.microsoft.com/office/drawing/2014/main" id="{14D2E66F-DB08-DE3E-0329-AD808747514B}"/>
              </a:ext>
            </a:extLst>
          </p:cNvPr>
          <p:cNvSpPr>
            <a:spLocks noGrp="1"/>
          </p:cNvSpPr>
          <p:nvPr>
            <p:ph sz="quarter" idx="4294967295"/>
          </p:nvPr>
        </p:nvSpPr>
        <p:spPr>
          <a:xfrm>
            <a:off x="5506203" y="3221423"/>
            <a:ext cx="3637798" cy="3286125"/>
          </a:xfrm>
        </p:spPr>
        <p:txBody>
          <a:bodyPr vert="horz" lIns="68580" tIns="34290" rIns="68580" bIns="34290" rtlCol="0" anchor="t">
            <a:normAutofit/>
          </a:bodyPr>
          <a:lstStyle/>
          <a:p>
            <a:r>
              <a:rPr lang="en-US"/>
              <a:t>UI Graduate Students </a:t>
            </a:r>
          </a:p>
          <a:p>
            <a:pPr lvl="1">
              <a:buFont typeface="Courier New" panose="020B0604020202020204" pitchFamily="34" charset="0"/>
              <a:buChar char="o"/>
            </a:pPr>
            <a:r>
              <a:rPr lang="en-US"/>
              <a:t>Jaron Jones </a:t>
            </a:r>
          </a:p>
          <a:p>
            <a:pPr lvl="1">
              <a:buFont typeface="Courier New" panose="020B0604020202020204" pitchFamily="34" charset="0"/>
              <a:buChar char="o"/>
            </a:pPr>
            <a:r>
              <a:rPr lang="en-US"/>
              <a:t>Jessica Monday </a:t>
            </a:r>
          </a:p>
          <a:p>
            <a:pPr lvl="1">
              <a:buFont typeface="Courier New" panose="020B0604020202020204" pitchFamily="34" charset="0"/>
              <a:buChar char="o"/>
            </a:pPr>
            <a:r>
              <a:rPr lang="en-US" err="1"/>
              <a:t>Ngonyo</a:t>
            </a:r>
            <a:r>
              <a:rPr lang="en-US"/>
              <a:t> </a:t>
            </a:r>
            <a:r>
              <a:rPr lang="en-US" err="1"/>
              <a:t>Mungara</a:t>
            </a:r>
            <a:r>
              <a:rPr lang="en-US"/>
              <a:t> </a:t>
            </a:r>
          </a:p>
          <a:p>
            <a:pPr lvl="1">
              <a:buFont typeface="Courier New" panose="020B0604020202020204" pitchFamily="34" charset="0"/>
              <a:buChar char="o"/>
            </a:pPr>
            <a:r>
              <a:rPr lang="en-US"/>
              <a:t>Shawn Sanyal </a:t>
            </a:r>
          </a:p>
          <a:p>
            <a:r>
              <a:rPr lang="en-US"/>
              <a:t>UI Undergraduate Student</a:t>
            </a:r>
          </a:p>
          <a:p>
            <a:pPr lvl="1">
              <a:buFont typeface="Courier New" panose="020B0604020202020204" pitchFamily="34" charset="0"/>
              <a:buChar char="o"/>
            </a:pPr>
            <a:r>
              <a:rPr lang="en-US"/>
              <a:t>Cecile </a:t>
            </a:r>
            <a:r>
              <a:rPr lang="en-US" err="1"/>
              <a:t>Bendera</a:t>
            </a:r>
            <a:r>
              <a:rPr lang="en-US"/>
              <a:t> </a:t>
            </a:r>
          </a:p>
          <a:p>
            <a:pPr marL="0" indent="0">
              <a:buNone/>
            </a:pPr>
            <a:endParaRPr lang="en-US"/>
          </a:p>
          <a:p>
            <a:pPr lvl="1">
              <a:buFont typeface="Courier New" panose="020B0604020202020204" pitchFamily="34" charset="0"/>
              <a:buChar char="o"/>
            </a:pPr>
            <a:endParaRPr lang="en-US"/>
          </a:p>
        </p:txBody>
      </p:sp>
      <p:sp>
        <p:nvSpPr>
          <p:cNvPr id="16" name="Content Placeholder 5">
            <a:extLst>
              <a:ext uri="{FF2B5EF4-FFF2-40B4-BE49-F238E27FC236}">
                <a16:creationId xmlns:a16="http://schemas.microsoft.com/office/drawing/2014/main" id="{A9457EA6-DFF6-4451-FDFC-24F3D273A69E}"/>
              </a:ext>
            </a:extLst>
          </p:cNvPr>
          <p:cNvSpPr txBox="1">
            <a:spLocks/>
          </p:cNvSpPr>
          <p:nvPr/>
        </p:nvSpPr>
        <p:spPr>
          <a:xfrm>
            <a:off x="391333" y="3433480"/>
            <a:ext cx="4826975" cy="2298491"/>
          </a:xfrm>
          <a:prstGeom prst="rect">
            <a:avLst/>
          </a:prstGeom>
        </p:spPr>
        <p:txBody>
          <a:bodyPr vert="horz" lIns="68580" tIns="34290" rIns="68580" bIns="3429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a:t>UI Graduate Students </a:t>
            </a:r>
          </a:p>
          <a:p>
            <a:pPr lvl="1">
              <a:buFont typeface="Courier New" panose="020B0604020202020204" pitchFamily="34" charset="0"/>
              <a:buChar char="o"/>
            </a:pPr>
            <a:r>
              <a:rPr lang="en-US" sz="1800"/>
              <a:t>Shawn Sanyal (expected graduation 2025)</a:t>
            </a:r>
          </a:p>
          <a:p>
            <a:pPr lvl="1">
              <a:buFont typeface="Courier New" panose="020B0604020202020204" pitchFamily="34" charset="0"/>
              <a:buChar char="o"/>
            </a:pPr>
            <a:r>
              <a:rPr lang="en-US" sz="1800"/>
              <a:t>Alyssa Provencio </a:t>
            </a:r>
          </a:p>
          <a:p>
            <a:r>
              <a:rPr lang="en-US" sz="2100"/>
              <a:t>UI Undergraduate Student</a:t>
            </a:r>
          </a:p>
          <a:p>
            <a:pPr lvl="1">
              <a:buFont typeface="Courier New" panose="020B0604020202020204" pitchFamily="34" charset="0"/>
              <a:buChar char="o"/>
            </a:pPr>
            <a:r>
              <a:rPr lang="en-US" sz="1800"/>
              <a:t>Nya Bottley (graduated c/o 2024)</a:t>
            </a:r>
          </a:p>
          <a:p>
            <a:pPr lvl="1">
              <a:buFont typeface="Courier New" panose="020B0604020202020204" pitchFamily="34" charset="0"/>
              <a:buChar char="o"/>
            </a:pPr>
            <a:r>
              <a:rPr lang="en-US" sz="1800"/>
              <a:t>Mazvita Makoni </a:t>
            </a:r>
          </a:p>
          <a:p>
            <a:pPr lvl="1">
              <a:buFont typeface="Courier New" panose="020B0604020202020204" pitchFamily="34" charset="0"/>
              <a:buChar char="o"/>
            </a:pPr>
            <a:r>
              <a:rPr lang="en-US" sz="1800"/>
              <a:t>Aracelli Hernandez</a:t>
            </a:r>
          </a:p>
          <a:p>
            <a:pPr marL="0" indent="0">
              <a:buNone/>
            </a:pPr>
            <a:endParaRPr lang="en-US" sz="2100"/>
          </a:p>
          <a:p>
            <a:pPr lvl="1">
              <a:buFont typeface="Courier New" panose="020B0604020202020204" pitchFamily="34" charset="0"/>
              <a:buChar char="o"/>
            </a:pPr>
            <a:endParaRPr lang="en-US" sz="1800"/>
          </a:p>
        </p:txBody>
      </p:sp>
    </p:spTree>
    <p:extLst>
      <p:ext uri="{BB962C8B-B14F-4D97-AF65-F5344CB8AC3E}">
        <p14:creationId xmlns:p14="http://schemas.microsoft.com/office/powerpoint/2010/main" val="399122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777835-C5B9-660C-0BBE-3CB44B51AC9A}"/>
              </a:ext>
            </a:extLst>
          </p:cNvPr>
          <p:cNvSpPr/>
          <p:nvPr/>
        </p:nvSpPr>
        <p:spPr>
          <a:xfrm>
            <a:off x="0" y="0"/>
            <a:ext cx="9144000" cy="64411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70379-2B8A-42C0-8174-A22B7008B144}"/>
              </a:ext>
            </a:extLst>
          </p:cNvPr>
          <p:cNvSpPr>
            <a:spLocks noGrp="1"/>
          </p:cNvSpPr>
          <p:nvPr>
            <p:ph type="title"/>
          </p:nvPr>
        </p:nvSpPr>
        <p:spPr>
          <a:xfrm>
            <a:off x="714375" y="389510"/>
            <a:ext cx="7715250" cy="1331865"/>
          </a:xfrm>
        </p:spPr>
        <p:txBody>
          <a:bodyPr>
            <a:normAutofit/>
          </a:bodyPr>
          <a:lstStyle/>
          <a:p>
            <a:r>
              <a:rPr lang="en-US" sz="3600">
                <a:latin typeface="Roboto"/>
                <a:ea typeface="Roboto"/>
                <a:cs typeface="Arial"/>
              </a:rPr>
              <a:t>Setting Boundaries – O.R.B.I.T.</a:t>
            </a:r>
            <a:endParaRPr lang="en-US" sz="3600"/>
          </a:p>
        </p:txBody>
      </p:sp>
      <p:graphicFrame>
        <p:nvGraphicFramePr>
          <p:cNvPr id="18" name="Content Placeholder 2">
            <a:extLst>
              <a:ext uri="{FF2B5EF4-FFF2-40B4-BE49-F238E27FC236}">
                <a16:creationId xmlns:a16="http://schemas.microsoft.com/office/drawing/2014/main" id="{6B6C4E82-208F-29F5-DB29-3C80C8A07F6C}"/>
              </a:ext>
            </a:extLst>
          </p:cNvPr>
          <p:cNvGraphicFramePr>
            <a:graphicFrameLocks noGrp="1"/>
          </p:cNvGraphicFramePr>
          <p:nvPr>
            <p:ph idx="1"/>
          </p:nvPr>
        </p:nvGraphicFramePr>
        <p:xfrm>
          <a:off x="707405" y="1799839"/>
          <a:ext cx="7715250" cy="3892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34B43021-2DD5-3F47-9AF4-FB33992AE66C}"/>
              </a:ext>
            </a:extLst>
          </p:cNvPr>
          <p:cNvSpPr>
            <a:spLocks noGrp="1"/>
          </p:cNvSpPr>
          <p:nvPr>
            <p:ph type="ftr" sz="quarter" idx="3"/>
          </p:nvPr>
        </p:nvSpPr>
        <p:spPr>
          <a:xfrm>
            <a:off x="2073821" y="6441193"/>
            <a:ext cx="6513130" cy="365125"/>
          </a:xfrm>
        </p:spPr>
        <p:txBody>
          <a:bodyPr/>
          <a:lstStyle/>
          <a:p>
            <a:r>
              <a:rPr lang="en-US"/>
              <a:t>View &gt;&gt; Header and Footer &gt;&gt; Add Unit Name</a:t>
            </a:r>
          </a:p>
        </p:txBody>
      </p:sp>
    </p:spTree>
    <p:extLst>
      <p:ext uri="{BB962C8B-B14F-4D97-AF65-F5344CB8AC3E}">
        <p14:creationId xmlns:p14="http://schemas.microsoft.com/office/powerpoint/2010/main" val="2072048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485F-38DC-A8B0-3E18-2B46D69E8365}"/>
              </a:ext>
            </a:extLst>
          </p:cNvPr>
          <p:cNvSpPr>
            <a:spLocks noGrp="1"/>
          </p:cNvSpPr>
          <p:nvPr>
            <p:ph type="title"/>
          </p:nvPr>
        </p:nvSpPr>
        <p:spPr>
          <a:xfrm>
            <a:off x="221131" y="430271"/>
            <a:ext cx="8787109" cy="869089"/>
          </a:xfrm>
        </p:spPr>
        <p:txBody>
          <a:bodyPr>
            <a:normAutofit fontScale="90000"/>
          </a:bodyPr>
          <a:lstStyle/>
          <a:p>
            <a:r>
              <a:rPr lang="en-US">
                <a:latin typeface="Roboto"/>
                <a:ea typeface="Roboto"/>
                <a:cs typeface="Arial"/>
              </a:rPr>
              <a:t>Iowa Teens: Green Flags vs Red Flags in a Relationship</a:t>
            </a:r>
            <a:endParaRPr lang="en-US"/>
          </a:p>
        </p:txBody>
      </p:sp>
      <p:sp>
        <p:nvSpPr>
          <p:cNvPr id="5" name="Content Placeholder 4">
            <a:extLst>
              <a:ext uri="{FF2B5EF4-FFF2-40B4-BE49-F238E27FC236}">
                <a16:creationId xmlns:a16="http://schemas.microsoft.com/office/drawing/2014/main" id="{52555EFE-6FF9-6DD9-E867-9350F0CB0CEB}"/>
              </a:ext>
            </a:extLst>
          </p:cNvPr>
          <p:cNvSpPr>
            <a:spLocks noGrp="1"/>
          </p:cNvSpPr>
          <p:nvPr>
            <p:ph idx="10"/>
          </p:nvPr>
        </p:nvSpPr>
        <p:spPr>
          <a:xfrm>
            <a:off x="399065" y="1490671"/>
            <a:ext cx="4035189" cy="4659474"/>
          </a:xfrm>
        </p:spPr>
        <p:txBody>
          <a:bodyPr vert="horz" lIns="0" tIns="0" rIns="0" bIns="0" rtlCol="0" anchor="t">
            <a:noAutofit/>
          </a:bodyPr>
          <a:lstStyle/>
          <a:p>
            <a:r>
              <a:rPr lang="en-US" sz="1700">
                <a:latin typeface="Roboto"/>
                <a:ea typeface="Roboto"/>
                <a:cs typeface="Arial"/>
              </a:rPr>
              <a:t>Green Flags </a:t>
            </a:r>
            <a:endParaRPr lang="en-US" sz="1700"/>
          </a:p>
          <a:p>
            <a:pPr marL="285750" indent="-285750">
              <a:buChar char="•"/>
            </a:pPr>
            <a:r>
              <a:rPr lang="en-US" sz="1700">
                <a:latin typeface="Roboto"/>
                <a:ea typeface="Roboto"/>
                <a:cs typeface="Arial"/>
              </a:rPr>
              <a:t>Respecting each other's boundaries</a:t>
            </a:r>
            <a:endParaRPr lang="en-US" sz="1700"/>
          </a:p>
          <a:p>
            <a:pPr marL="285750" indent="-285750">
              <a:buChar char="•"/>
            </a:pPr>
            <a:r>
              <a:rPr lang="en-US" sz="1700">
                <a:latin typeface="Roboto"/>
                <a:ea typeface="Roboto"/>
                <a:cs typeface="Arial"/>
              </a:rPr>
              <a:t>Good listening skills- making each other feel heard and understood</a:t>
            </a:r>
            <a:endParaRPr lang="en-US" sz="1700"/>
          </a:p>
          <a:p>
            <a:pPr marL="285750" indent="-285750">
              <a:buChar char="•"/>
            </a:pPr>
            <a:r>
              <a:rPr lang="en-US" sz="1700">
                <a:latin typeface="Roboto"/>
                <a:ea typeface="Roboto"/>
                <a:cs typeface="Arial"/>
              </a:rPr>
              <a:t>Feeling comfortable talking through issues</a:t>
            </a:r>
            <a:endParaRPr lang="en-US" sz="1700"/>
          </a:p>
          <a:p>
            <a:pPr marL="285750" indent="-285750">
              <a:buChar char="•"/>
            </a:pPr>
            <a:r>
              <a:rPr lang="en-US" sz="1700">
                <a:latin typeface="Roboto"/>
                <a:ea typeface="Roboto"/>
                <a:cs typeface="Arial"/>
              </a:rPr>
              <a:t>The control of the relationship isn't in one person's hands</a:t>
            </a:r>
            <a:endParaRPr lang="en-US" sz="1700"/>
          </a:p>
          <a:p>
            <a:pPr marL="285750" indent="-285750">
              <a:buChar char="•"/>
            </a:pPr>
            <a:r>
              <a:rPr lang="en-US" sz="1700">
                <a:latin typeface="Roboto"/>
                <a:ea typeface="Roboto"/>
                <a:cs typeface="Arial"/>
              </a:rPr>
              <a:t>Both individuals are on the same page regarding the seriousness of the relationship</a:t>
            </a:r>
            <a:endParaRPr lang="en-US" sz="1700"/>
          </a:p>
          <a:p>
            <a:pPr marL="285750" indent="-285750">
              <a:buChar char="•"/>
            </a:pPr>
            <a:r>
              <a:rPr lang="en-US" sz="1700">
                <a:latin typeface="Roboto"/>
                <a:ea typeface="Roboto"/>
                <a:cs typeface="Arial"/>
              </a:rPr>
              <a:t>Effort is equal from both sides</a:t>
            </a:r>
            <a:endParaRPr lang="en-US" sz="1700"/>
          </a:p>
          <a:p>
            <a:pPr marL="285750" indent="-285750">
              <a:buChar char="•"/>
            </a:pPr>
            <a:r>
              <a:rPr lang="en-US" sz="1700">
                <a:latin typeface="Roboto"/>
                <a:ea typeface="Roboto"/>
                <a:cs typeface="Arial"/>
              </a:rPr>
              <a:t>Showing that you care</a:t>
            </a:r>
            <a:endParaRPr lang="en-US" sz="1700"/>
          </a:p>
          <a:p>
            <a:pPr marL="285750" indent="-285750">
              <a:buChar char="•"/>
            </a:pPr>
            <a:r>
              <a:rPr lang="en-US" sz="1700">
                <a:latin typeface="Roboto"/>
                <a:ea typeface="Roboto"/>
                <a:cs typeface="Arial"/>
              </a:rPr>
              <a:t>Random acts of kindness</a:t>
            </a:r>
            <a:endParaRPr lang="en-US" sz="1700"/>
          </a:p>
          <a:p>
            <a:pPr marL="285750" indent="-285750">
              <a:buChar char="•"/>
            </a:pPr>
            <a:r>
              <a:rPr lang="en-US" sz="1700">
                <a:latin typeface="Roboto"/>
                <a:ea typeface="Roboto"/>
                <a:cs typeface="Arial"/>
              </a:rPr>
              <a:t>Self-awareness</a:t>
            </a:r>
            <a:endParaRPr lang="en-US" sz="1700"/>
          </a:p>
          <a:p>
            <a:pPr marL="285750" indent="-285750">
              <a:buChar char="•"/>
            </a:pPr>
            <a:endParaRPr lang="en-US"/>
          </a:p>
          <a:p>
            <a:pPr marL="285750" indent="-285750">
              <a:buChar char="•"/>
            </a:pPr>
            <a:endParaRPr lang="en-US"/>
          </a:p>
          <a:p>
            <a:pPr marL="285750" indent="-285750">
              <a:buChar char="•"/>
            </a:pPr>
            <a:endParaRPr lang="en-US"/>
          </a:p>
          <a:p>
            <a:pPr marL="285750" indent="-285750">
              <a:buChar char="•"/>
            </a:pPr>
            <a:endParaRPr lang="en-US"/>
          </a:p>
        </p:txBody>
      </p:sp>
      <p:sp>
        <p:nvSpPr>
          <p:cNvPr id="7" name="Content Placeholder 6">
            <a:extLst>
              <a:ext uri="{FF2B5EF4-FFF2-40B4-BE49-F238E27FC236}">
                <a16:creationId xmlns:a16="http://schemas.microsoft.com/office/drawing/2014/main" id="{23956F56-BA4E-12CF-35A3-2A54D5D18A93}"/>
              </a:ext>
            </a:extLst>
          </p:cNvPr>
          <p:cNvSpPr>
            <a:spLocks noGrp="1"/>
          </p:cNvSpPr>
          <p:nvPr>
            <p:ph idx="16"/>
          </p:nvPr>
        </p:nvSpPr>
        <p:spPr>
          <a:xfrm>
            <a:off x="4842587" y="1492282"/>
            <a:ext cx="4175986" cy="4557916"/>
          </a:xfrm>
        </p:spPr>
        <p:txBody>
          <a:bodyPr vert="horz" lIns="0" tIns="0" rIns="0" bIns="0" rtlCol="0" anchor="t">
            <a:normAutofit/>
          </a:bodyPr>
          <a:lstStyle/>
          <a:p>
            <a:r>
              <a:rPr lang="en-US" sz="1700">
                <a:latin typeface="Roboto"/>
                <a:ea typeface="Roboto"/>
                <a:cs typeface="Arial"/>
              </a:rPr>
              <a:t>Red Flags </a:t>
            </a:r>
          </a:p>
          <a:p>
            <a:pPr marL="285750" indent="-285750">
              <a:buChar char="•"/>
            </a:pPr>
            <a:r>
              <a:rPr lang="en-US" sz="1700">
                <a:latin typeface="Roboto"/>
                <a:ea typeface="Roboto"/>
                <a:cs typeface="Arial"/>
              </a:rPr>
              <a:t>One person "seeks" all the attention</a:t>
            </a:r>
          </a:p>
          <a:p>
            <a:pPr marL="285750" indent="-285750">
              <a:buChar char="•"/>
            </a:pPr>
            <a:r>
              <a:rPr lang="en-US" sz="1700">
                <a:latin typeface="Roboto"/>
                <a:ea typeface="Roboto"/>
                <a:cs typeface="Arial"/>
              </a:rPr>
              <a:t>Friend groups purposely excluding people</a:t>
            </a:r>
            <a:endParaRPr lang="en-US" sz="1700"/>
          </a:p>
          <a:p>
            <a:pPr marL="285750" indent="-285750">
              <a:buChar char="•"/>
            </a:pPr>
            <a:r>
              <a:rPr lang="en-US" sz="1700">
                <a:latin typeface="Roboto"/>
                <a:ea typeface="Roboto"/>
                <a:cs typeface="Arial"/>
              </a:rPr>
              <a:t>One-sided plans (one person makes all the effort)</a:t>
            </a:r>
          </a:p>
          <a:p>
            <a:pPr marL="285750" indent="-285750">
              <a:buChar char="•"/>
            </a:pPr>
            <a:r>
              <a:rPr lang="en-US" sz="1700">
                <a:latin typeface="Roboto"/>
                <a:ea typeface="Roboto"/>
                <a:cs typeface="Arial"/>
              </a:rPr>
              <a:t>Guilt-tripping</a:t>
            </a:r>
          </a:p>
          <a:p>
            <a:pPr marL="285750" indent="-285750">
              <a:buChar char="•"/>
            </a:pPr>
            <a:r>
              <a:rPr lang="en-US" sz="1700">
                <a:latin typeface="Roboto"/>
                <a:ea typeface="Roboto"/>
                <a:cs typeface="Arial"/>
              </a:rPr>
              <a:t>Being controlling</a:t>
            </a:r>
          </a:p>
          <a:p>
            <a:pPr marL="285750" indent="-285750">
              <a:buChar char="•"/>
            </a:pPr>
            <a:r>
              <a:rPr lang="en-US" sz="1700">
                <a:latin typeface="Roboto"/>
                <a:ea typeface="Roboto"/>
                <a:cs typeface="Arial"/>
              </a:rPr>
              <a:t>Not respecting physical boundaries</a:t>
            </a:r>
            <a:endParaRPr lang="en-US" sz="1700"/>
          </a:p>
          <a:p>
            <a:pPr marL="285750" indent="-285750">
              <a:buChar char="•"/>
            </a:pPr>
            <a:r>
              <a:rPr lang="en-US" sz="1700">
                <a:latin typeface="Roboto"/>
                <a:ea typeface="Roboto"/>
                <a:cs typeface="Arial"/>
              </a:rPr>
              <a:t>Disregarding someone's emotions</a:t>
            </a:r>
          </a:p>
          <a:p>
            <a:pPr marL="285750" indent="-285750">
              <a:buChar char="•"/>
            </a:pPr>
            <a:r>
              <a:rPr lang="en-US" sz="1700">
                <a:latin typeface="Roboto"/>
                <a:ea typeface="Roboto"/>
                <a:cs typeface="Arial"/>
              </a:rPr>
              <a:t>1 person makes all the decisions</a:t>
            </a:r>
          </a:p>
        </p:txBody>
      </p:sp>
      <p:sp>
        <p:nvSpPr>
          <p:cNvPr id="4" name="Footer Placeholder 3">
            <a:extLst>
              <a:ext uri="{FF2B5EF4-FFF2-40B4-BE49-F238E27FC236}">
                <a16:creationId xmlns:a16="http://schemas.microsoft.com/office/drawing/2014/main" id="{1FABAEA0-49E3-69E1-EE4C-FAE138332ED4}"/>
              </a:ext>
            </a:extLst>
          </p:cNvPr>
          <p:cNvSpPr>
            <a:spLocks noGrp="1"/>
          </p:cNvSpPr>
          <p:nvPr>
            <p:ph type="ftr" sz="quarter" idx="3"/>
          </p:nvPr>
        </p:nvSpPr>
        <p:spPr/>
        <p:txBody>
          <a:bodyPr/>
          <a:lstStyle/>
          <a:p>
            <a:r>
              <a:rPr lang="en-US"/>
              <a:t>View &gt;&gt; Header and Footer &gt;&gt; Add Unit Name</a:t>
            </a:r>
            <a:endParaRPr lang="en-US" b="0"/>
          </a:p>
        </p:txBody>
      </p:sp>
    </p:spTree>
    <p:extLst>
      <p:ext uri="{BB962C8B-B14F-4D97-AF65-F5344CB8AC3E}">
        <p14:creationId xmlns:p14="http://schemas.microsoft.com/office/powerpoint/2010/main" val="2253517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48F2C0-3364-7AB0-6E3E-D76E86FA5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D9744-945E-73E6-A9F1-40D6563C48A2}"/>
              </a:ext>
            </a:extLst>
          </p:cNvPr>
          <p:cNvSpPr>
            <a:spLocks noGrp="1"/>
          </p:cNvSpPr>
          <p:nvPr>
            <p:ph type="title"/>
          </p:nvPr>
        </p:nvSpPr>
        <p:spPr>
          <a:xfrm>
            <a:off x="628651" y="362770"/>
            <a:ext cx="3938487" cy="1355479"/>
          </a:xfrm>
        </p:spPr>
        <p:txBody>
          <a:bodyPr>
            <a:normAutofit/>
          </a:bodyPr>
          <a:lstStyle/>
          <a:p>
            <a:r>
              <a:rPr lang="en-US" sz="3075"/>
              <a:t>Sample Activity:</a:t>
            </a:r>
          </a:p>
        </p:txBody>
      </p:sp>
      <p:pic>
        <p:nvPicPr>
          <p:cNvPr id="4" name="Content Placeholder 3" descr="worksheet paper on green and red flags in a a relationship">
            <a:extLst>
              <a:ext uri="{FF2B5EF4-FFF2-40B4-BE49-F238E27FC236}">
                <a16:creationId xmlns:a16="http://schemas.microsoft.com/office/drawing/2014/main" id="{8CA7C9BD-AB6F-0B1D-5C61-366BCBC92DD4}"/>
              </a:ext>
            </a:extLst>
          </p:cNvPr>
          <p:cNvPicPr>
            <a:picLocks noGrp="1" noChangeAspect="1"/>
          </p:cNvPicPr>
          <p:nvPr>
            <p:ph idx="1"/>
          </p:nvPr>
        </p:nvPicPr>
        <p:blipFill>
          <a:blip r:embed="rId3"/>
          <a:stretch>
            <a:fillRect/>
          </a:stretch>
        </p:blipFill>
        <p:spPr>
          <a:xfrm>
            <a:off x="4354437" y="254938"/>
            <a:ext cx="4787562" cy="6135860"/>
          </a:xfrm>
        </p:spPr>
      </p:pic>
      <p:sp>
        <p:nvSpPr>
          <p:cNvPr id="6" name="Content Placeholder 2">
            <a:extLst>
              <a:ext uri="{FF2B5EF4-FFF2-40B4-BE49-F238E27FC236}">
                <a16:creationId xmlns:a16="http://schemas.microsoft.com/office/drawing/2014/main" id="{232980B7-91E1-48A4-1DAA-B980F3723A80}"/>
              </a:ext>
            </a:extLst>
          </p:cNvPr>
          <p:cNvSpPr txBox="1">
            <a:spLocks/>
          </p:cNvSpPr>
          <p:nvPr/>
        </p:nvSpPr>
        <p:spPr>
          <a:xfrm>
            <a:off x="438941" y="1914784"/>
            <a:ext cx="3654425" cy="3575189"/>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Directions:</a:t>
            </a:r>
            <a:r>
              <a:rPr lang="en-US" sz="1800"/>
              <a:t> On your own, brainstorm ideas of what characteristics in a relationship can be considered green flags (</a:t>
            </a:r>
            <a:r>
              <a:rPr lang="en-US" sz="2000"/>
              <a:t>positive</a:t>
            </a:r>
            <a:r>
              <a:rPr lang="en-US" sz="1800"/>
              <a:t> traits, qualities, attributes, etc.) and what can be considered a red flag (problematic, warning signs, etc.)</a:t>
            </a:r>
          </a:p>
        </p:txBody>
      </p:sp>
    </p:spTree>
    <p:extLst>
      <p:ext uri="{BB962C8B-B14F-4D97-AF65-F5344CB8AC3E}">
        <p14:creationId xmlns:p14="http://schemas.microsoft.com/office/powerpoint/2010/main" val="396048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chairs">
            <a:extLst>
              <a:ext uri="{FF2B5EF4-FFF2-40B4-BE49-F238E27FC236}">
                <a16:creationId xmlns:a16="http://schemas.microsoft.com/office/drawing/2014/main" id="{1C1E58D5-9ED0-4F74-CDAC-A0DBF2F35E09}"/>
              </a:ext>
            </a:extLst>
          </p:cNvPr>
          <p:cNvPicPr>
            <a:picLocks noChangeAspect="1"/>
          </p:cNvPicPr>
          <p:nvPr/>
        </p:nvPicPr>
        <p:blipFill>
          <a:blip r:embed="rId2"/>
          <a:stretch>
            <a:fillRect/>
          </a:stretch>
        </p:blipFill>
        <p:spPr>
          <a:xfrm>
            <a:off x="0" y="126064"/>
            <a:ext cx="9144000" cy="6814553"/>
          </a:xfrm>
          <a:prstGeom prst="rect">
            <a:avLst/>
          </a:prstGeom>
          <a:noFill/>
        </p:spPr>
      </p:pic>
      <p:sp>
        <p:nvSpPr>
          <p:cNvPr id="2" name="Title 1">
            <a:extLst>
              <a:ext uri="{FF2B5EF4-FFF2-40B4-BE49-F238E27FC236}">
                <a16:creationId xmlns:a16="http://schemas.microsoft.com/office/drawing/2014/main" id="{2BBC716C-4BF6-1315-53E7-D644540CA057}"/>
              </a:ext>
            </a:extLst>
          </p:cNvPr>
          <p:cNvSpPr>
            <a:spLocks noGrp="1"/>
          </p:cNvSpPr>
          <p:nvPr>
            <p:ph type="title"/>
          </p:nvPr>
        </p:nvSpPr>
        <p:spPr>
          <a:xfrm>
            <a:off x="2424" y="2123995"/>
            <a:ext cx="9137682" cy="1633577"/>
          </a:xfrm>
          <a:noFill/>
        </p:spPr>
        <p:txBody>
          <a:bodyPr wrap="square" anchor="ctr">
            <a:normAutofit/>
          </a:bodyPr>
          <a:lstStyle/>
          <a:p>
            <a:r>
              <a:rPr lang="en-US" sz="4400">
                <a:solidFill>
                  <a:srgbClr val="FFFFFF"/>
                </a:solidFill>
                <a:latin typeface="Roboto"/>
                <a:ea typeface="Roboto"/>
                <a:cs typeface="Arial"/>
              </a:rPr>
              <a:t>Module 4: How to Support Others</a:t>
            </a:r>
          </a:p>
        </p:txBody>
      </p:sp>
    </p:spTree>
    <p:extLst>
      <p:ext uri="{BB962C8B-B14F-4D97-AF65-F5344CB8AC3E}">
        <p14:creationId xmlns:p14="http://schemas.microsoft.com/office/powerpoint/2010/main" val="749339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EAD3-2B4F-2138-29DE-8CCE3A9DA48B}"/>
              </a:ext>
            </a:extLst>
          </p:cNvPr>
          <p:cNvSpPr>
            <a:spLocks noGrp="1"/>
          </p:cNvSpPr>
          <p:nvPr>
            <p:ph type="title"/>
          </p:nvPr>
        </p:nvSpPr>
        <p:spPr/>
        <p:txBody>
          <a:bodyPr/>
          <a:lstStyle/>
          <a:p>
            <a:r>
              <a:rPr lang="en-US"/>
              <a:t>Module 4: Content Areas</a:t>
            </a:r>
          </a:p>
        </p:txBody>
      </p:sp>
      <p:sp>
        <p:nvSpPr>
          <p:cNvPr id="3" name="Content Placeholder 2">
            <a:extLst>
              <a:ext uri="{FF2B5EF4-FFF2-40B4-BE49-F238E27FC236}">
                <a16:creationId xmlns:a16="http://schemas.microsoft.com/office/drawing/2014/main" id="{8EC2BFBC-5480-D1C1-C338-3A49DCA6D081}"/>
              </a:ext>
            </a:extLst>
          </p:cNvPr>
          <p:cNvSpPr>
            <a:spLocks noGrp="1"/>
          </p:cNvSpPr>
          <p:nvPr>
            <p:ph idx="1"/>
          </p:nvPr>
        </p:nvSpPr>
        <p:spPr/>
        <p:txBody>
          <a:bodyPr vert="horz" lIns="68580" tIns="34290" rIns="68580" bIns="34290" rtlCol="0" anchor="t">
            <a:normAutofit/>
          </a:bodyPr>
          <a:lstStyle/>
          <a:p>
            <a:r>
              <a:rPr lang="en-US"/>
              <a:t>Social support</a:t>
            </a:r>
          </a:p>
          <a:p>
            <a:pPr lvl="1">
              <a:buFont typeface="Courier New" panose="02070309020205020404" pitchFamily="49" charset="0"/>
              <a:buChar char="o"/>
            </a:pPr>
            <a:r>
              <a:rPr lang="en-US"/>
              <a:t>Definition, types, and the 3 Rs</a:t>
            </a:r>
          </a:p>
          <a:p>
            <a:r>
              <a:rPr lang="en-US"/>
              <a:t>Check-Ins</a:t>
            </a:r>
          </a:p>
          <a:p>
            <a:pPr lvl="1">
              <a:buFont typeface="Courier New" panose="02070309020205020404" pitchFamily="49" charset="0"/>
              <a:buChar char="o"/>
            </a:pPr>
            <a:r>
              <a:rPr lang="en-US"/>
              <a:t>Prevention and questions to consider</a:t>
            </a:r>
          </a:p>
          <a:p>
            <a:r>
              <a:rPr lang="en-US"/>
              <a:t>Recognizing Signs and Symptoms</a:t>
            </a:r>
          </a:p>
          <a:p>
            <a:pPr lvl="1">
              <a:buFont typeface="Courier New" panose="02070309020205020404" pitchFamily="49" charset="0"/>
              <a:buChar char="o"/>
            </a:pPr>
            <a:r>
              <a:rPr lang="en-US"/>
              <a:t>What are they?</a:t>
            </a:r>
          </a:p>
          <a:p>
            <a:r>
              <a:rPr lang="en-US"/>
              <a:t>Crisis Response</a:t>
            </a:r>
          </a:p>
          <a:p>
            <a:pPr lvl="1">
              <a:buFont typeface="Courier New" panose="02070309020205020404" pitchFamily="49" charset="0"/>
              <a:buChar char="o"/>
            </a:pPr>
            <a:r>
              <a:rPr lang="en-US"/>
              <a:t>Conversations and COME-T</a:t>
            </a:r>
          </a:p>
          <a:p>
            <a:endParaRPr lang="en-US"/>
          </a:p>
          <a:p>
            <a:endParaRPr lang="en-US"/>
          </a:p>
        </p:txBody>
      </p:sp>
    </p:spTree>
    <p:extLst>
      <p:ext uri="{BB962C8B-B14F-4D97-AF65-F5344CB8AC3E}">
        <p14:creationId xmlns:p14="http://schemas.microsoft.com/office/powerpoint/2010/main" val="2186595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D53F-C0EF-EA54-1B6E-04A9A6EC13F6}"/>
              </a:ext>
            </a:extLst>
          </p:cNvPr>
          <p:cNvSpPr>
            <a:spLocks noGrp="1"/>
          </p:cNvSpPr>
          <p:nvPr>
            <p:ph type="title"/>
          </p:nvPr>
        </p:nvSpPr>
        <p:spPr>
          <a:xfrm>
            <a:off x="754650" y="197188"/>
            <a:ext cx="7886700" cy="1133499"/>
          </a:xfrm>
        </p:spPr>
        <p:txBody>
          <a:bodyPr vert="horz" lIns="91440" tIns="45720" rIns="91440" bIns="45720" rtlCol="0" anchor="ctr">
            <a:normAutofit/>
          </a:bodyPr>
          <a:lstStyle/>
          <a:p>
            <a:pPr algn="ctr" defTabSz="914400"/>
            <a:r>
              <a:rPr lang="en-US" sz="4200" kern="1200">
                <a:solidFill>
                  <a:schemeClr val="tx1"/>
                </a:solidFill>
                <a:latin typeface="+mj-lt"/>
                <a:ea typeface="+mj-ea"/>
                <a:cs typeface="+mj-cs"/>
              </a:rPr>
              <a:t>Iowa Teens’ Recommendations </a:t>
            </a:r>
          </a:p>
        </p:txBody>
      </p:sp>
      <p:graphicFrame>
        <p:nvGraphicFramePr>
          <p:cNvPr id="9" name="Content Placeholder 2">
            <a:extLst>
              <a:ext uri="{FF2B5EF4-FFF2-40B4-BE49-F238E27FC236}">
                <a16:creationId xmlns:a16="http://schemas.microsoft.com/office/drawing/2014/main" id="{52BE7980-7167-B4DF-7AAF-4F4753E0633E}"/>
              </a:ext>
            </a:extLst>
          </p:cNvPr>
          <p:cNvGraphicFramePr/>
          <p:nvPr>
            <p:extLst>
              <p:ext uri="{D42A27DB-BD31-4B8C-83A1-F6EECF244321}">
                <p14:modId xmlns:p14="http://schemas.microsoft.com/office/powerpoint/2010/main" val="109709501"/>
              </p:ext>
            </p:extLst>
          </p:nvPr>
        </p:nvGraphicFramePr>
        <p:xfrm>
          <a:off x="529790" y="1092762"/>
          <a:ext cx="8487833" cy="5190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335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8363E-E9D7-9483-4839-FEDFA8B73978}"/>
              </a:ext>
            </a:extLst>
          </p:cNvPr>
          <p:cNvSpPr/>
          <p:nvPr/>
        </p:nvSpPr>
        <p:spPr>
          <a:xfrm>
            <a:off x="0" y="0"/>
            <a:ext cx="9144000" cy="64411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49C8AF3-101A-E8BC-ACF6-A6AAC12F7A6D}"/>
              </a:ext>
            </a:extLst>
          </p:cNvPr>
          <p:cNvSpPr>
            <a:spLocks noGrp="1"/>
          </p:cNvSpPr>
          <p:nvPr>
            <p:ph type="title"/>
          </p:nvPr>
        </p:nvSpPr>
        <p:spPr>
          <a:xfrm>
            <a:off x="714375" y="293739"/>
            <a:ext cx="7970954" cy="869089"/>
          </a:xfrm>
        </p:spPr>
        <p:txBody>
          <a:bodyPr>
            <a:normAutofit fontScale="90000"/>
          </a:bodyPr>
          <a:lstStyle/>
          <a:p>
            <a:r>
              <a:rPr lang="en-US">
                <a:latin typeface="Roboto"/>
                <a:ea typeface="Roboto"/>
                <a:cs typeface="Arial"/>
              </a:rPr>
              <a:t>COME-T Framework: </a:t>
            </a:r>
            <a:br>
              <a:rPr lang="en-US">
                <a:latin typeface="Roboto"/>
                <a:ea typeface="Roboto"/>
                <a:cs typeface="Arial"/>
              </a:rPr>
            </a:br>
            <a:r>
              <a:rPr lang="en-US">
                <a:latin typeface="Roboto"/>
                <a:ea typeface="Roboto"/>
                <a:cs typeface="Arial"/>
              </a:rPr>
              <a:t>Check-in, Offer, Monitor, Encourage, Transfer</a:t>
            </a:r>
            <a:endParaRPr lang="en-US"/>
          </a:p>
        </p:txBody>
      </p:sp>
      <p:sp>
        <p:nvSpPr>
          <p:cNvPr id="9" name="Content Placeholder 8">
            <a:extLst>
              <a:ext uri="{FF2B5EF4-FFF2-40B4-BE49-F238E27FC236}">
                <a16:creationId xmlns:a16="http://schemas.microsoft.com/office/drawing/2014/main" id="{B45E925B-DCDA-ADB7-AFBD-C70CEF823559}"/>
              </a:ext>
            </a:extLst>
          </p:cNvPr>
          <p:cNvSpPr>
            <a:spLocks noGrp="1"/>
          </p:cNvSpPr>
          <p:nvPr>
            <p:ph idx="1"/>
          </p:nvPr>
        </p:nvSpPr>
        <p:spPr>
          <a:xfrm>
            <a:off x="713186" y="1453142"/>
            <a:ext cx="7716440" cy="329184"/>
          </a:xfrm>
        </p:spPr>
        <p:txBody>
          <a:bodyPr vert="horz" lIns="0" tIns="0" rIns="0" bIns="0" rtlCol="0" anchor="t">
            <a:noAutofit/>
          </a:bodyPr>
          <a:lstStyle/>
          <a:p>
            <a:r>
              <a:rPr lang="en-US">
                <a:latin typeface="Roboto"/>
                <a:ea typeface="Roboto"/>
                <a:cs typeface="Arial"/>
              </a:rPr>
              <a:t>Check-in</a:t>
            </a:r>
            <a:endParaRPr lang="en-US"/>
          </a:p>
        </p:txBody>
      </p:sp>
      <p:sp>
        <p:nvSpPr>
          <p:cNvPr id="10" name="Content Placeholder 9">
            <a:extLst>
              <a:ext uri="{FF2B5EF4-FFF2-40B4-BE49-F238E27FC236}">
                <a16:creationId xmlns:a16="http://schemas.microsoft.com/office/drawing/2014/main" id="{F05E82B3-CC6D-AE27-90D7-1AE38E13CD21}"/>
              </a:ext>
            </a:extLst>
          </p:cNvPr>
          <p:cNvSpPr>
            <a:spLocks noGrp="1"/>
          </p:cNvSpPr>
          <p:nvPr>
            <p:ph idx="10"/>
          </p:nvPr>
        </p:nvSpPr>
        <p:spPr>
          <a:xfrm>
            <a:off x="713186" y="1782548"/>
            <a:ext cx="7716440" cy="754602"/>
          </a:xfrm>
        </p:spPr>
        <p:txBody>
          <a:bodyPr vert="horz" lIns="0" tIns="0" rIns="0" bIns="0" rtlCol="0" anchor="t">
            <a:normAutofit/>
          </a:bodyPr>
          <a:lstStyle/>
          <a:p>
            <a:r>
              <a:rPr lang="en-US">
                <a:latin typeface="Roboto"/>
                <a:ea typeface="Roboto"/>
                <a:cs typeface="Arial"/>
              </a:rPr>
              <a:t>Reaching out to your peer to show concern and assess the current state of the person experiencing the crisis </a:t>
            </a:r>
            <a:endParaRPr lang="en-US"/>
          </a:p>
        </p:txBody>
      </p:sp>
      <p:sp>
        <p:nvSpPr>
          <p:cNvPr id="11" name="Content Placeholder 10">
            <a:extLst>
              <a:ext uri="{FF2B5EF4-FFF2-40B4-BE49-F238E27FC236}">
                <a16:creationId xmlns:a16="http://schemas.microsoft.com/office/drawing/2014/main" id="{BEDCBDB7-C6A0-9BDA-F82B-F89AE99BB915}"/>
              </a:ext>
            </a:extLst>
          </p:cNvPr>
          <p:cNvSpPr>
            <a:spLocks noGrp="1"/>
          </p:cNvSpPr>
          <p:nvPr>
            <p:ph idx="11"/>
          </p:nvPr>
        </p:nvSpPr>
        <p:spPr>
          <a:xfrm>
            <a:off x="713186" y="2359682"/>
            <a:ext cx="7716440" cy="328016"/>
          </a:xfrm>
        </p:spPr>
        <p:txBody>
          <a:bodyPr vert="horz" lIns="0" tIns="0" rIns="0" bIns="0" rtlCol="0" anchor="t">
            <a:noAutofit/>
          </a:bodyPr>
          <a:lstStyle/>
          <a:p>
            <a:r>
              <a:rPr lang="en-US">
                <a:latin typeface="Roboto"/>
                <a:ea typeface="Roboto"/>
                <a:cs typeface="Arial"/>
              </a:rPr>
              <a:t>Offer</a:t>
            </a:r>
            <a:endParaRPr lang="en-US"/>
          </a:p>
        </p:txBody>
      </p:sp>
      <p:sp>
        <p:nvSpPr>
          <p:cNvPr id="12" name="Content Placeholder 11">
            <a:extLst>
              <a:ext uri="{FF2B5EF4-FFF2-40B4-BE49-F238E27FC236}">
                <a16:creationId xmlns:a16="http://schemas.microsoft.com/office/drawing/2014/main" id="{04985EF7-A82C-6A7C-8CAB-09611941F70A}"/>
              </a:ext>
            </a:extLst>
          </p:cNvPr>
          <p:cNvSpPr>
            <a:spLocks noGrp="1"/>
          </p:cNvSpPr>
          <p:nvPr>
            <p:ph idx="12"/>
          </p:nvPr>
        </p:nvSpPr>
        <p:spPr>
          <a:xfrm>
            <a:off x="713186" y="2684123"/>
            <a:ext cx="7716440" cy="754602"/>
          </a:xfrm>
        </p:spPr>
        <p:txBody>
          <a:bodyPr vert="horz" lIns="0" tIns="0" rIns="0" bIns="0" rtlCol="0" anchor="t">
            <a:normAutofit/>
          </a:bodyPr>
          <a:lstStyle/>
          <a:p>
            <a:r>
              <a:rPr lang="en-US">
                <a:latin typeface="Roboto"/>
                <a:ea typeface="Roboto"/>
                <a:cs typeface="Arial"/>
              </a:rPr>
              <a:t>Making specific offers to address your peer's needs during a crisis </a:t>
            </a:r>
            <a:endParaRPr lang="en-US"/>
          </a:p>
        </p:txBody>
      </p:sp>
      <p:sp>
        <p:nvSpPr>
          <p:cNvPr id="13" name="Content Placeholder 12">
            <a:extLst>
              <a:ext uri="{FF2B5EF4-FFF2-40B4-BE49-F238E27FC236}">
                <a16:creationId xmlns:a16="http://schemas.microsoft.com/office/drawing/2014/main" id="{71C64DD5-DB41-088F-44A7-47777E24ECB5}"/>
              </a:ext>
            </a:extLst>
          </p:cNvPr>
          <p:cNvSpPr>
            <a:spLocks noGrp="1"/>
          </p:cNvSpPr>
          <p:nvPr>
            <p:ph idx="13"/>
          </p:nvPr>
        </p:nvSpPr>
        <p:spPr>
          <a:xfrm>
            <a:off x="713186" y="3120882"/>
            <a:ext cx="7716440" cy="319591"/>
          </a:xfrm>
        </p:spPr>
        <p:txBody>
          <a:bodyPr vert="horz" lIns="0" tIns="0" rIns="0" bIns="0" rtlCol="0" anchor="t">
            <a:noAutofit/>
          </a:bodyPr>
          <a:lstStyle/>
          <a:p>
            <a:r>
              <a:rPr lang="en-US">
                <a:latin typeface="Roboto"/>
                <a:ea typeface="Roboto"/>
                <a:cs typeface="Arial"/>
              </a:rPr>
              <a:t>Monitor</a:t>
            </a:r>
            <a:endParaRPr lang="en-US"/>
          </a:p>
        </p:txBody>
      </p:sp>
      <p:sp>
        <p:nvSpPr>
          <p:cNvPr id="7" name="Footer Placeholder 6">
            <a:extLst>
              <a:ext uri="{FF2B5EF4-FFF2-40B4-BE49-F238E27FC236}">
                <a16:creationId xmlns:a16="http://schemas.microsoft.com/office/drawing/2014/main" id="{7CDEE032-5654-7C8C-DD56-6DA4CAE0E6CB}"/>
              </a:ext>
            </a:extLst>
          </p:cNvPr>
          <p:cNvSpPr>
            <a:spLocks noGrp="1"/>
          </p:cNvSpPr>
          <p:nvPr>
            <p:ph type="ftr" sz="quarter" idx="3"/>
          </p:nvPr>
        </p:nvSpPr>
        <p:spPr/>
        <p:txBody>
          <a:bodyPr/>
          <a:lstStyle/>
          <a:p>
            <a:r>
              <a:rPr lang="en-US"/>
              <a:t>View &gt;&gt; Header and Footer &gt;&gt; Add Unit Name</a:t>
            </a:r>
            <a:endParaRPr lang="en-US" b="0"/>
          </a:p>
        </p:txBody>
      </p:sp>
      <p:sp>
        <p:nvSpPr>
          <p:cNvPr id="17" name="Content Placeholder 16">
            <a:extLst>
              <a:ext uri="{FF2B5EF4-FFF2-40B4-BE49-F238E27FC236}">
                <a16:creationId xmlns:a16="http://schemas.microsoft.com/office/drawing/2014/main" id="{7CF8CC56-4A07-C650-FBF7-E426CE8788D1}"/>
              </a:ext>
            </a:extLst>
          </p:cNvPr>
          <p:cNvSpPr>
            <a:spLocks noGrp="1"/>
          </p:cNvSpPr>
          <p:nvPr>
            <p:ph idx="14"/>
          </p:nvPr>
        </p:nvSpPr>
        <p:spPr>
          <a:xfrm>
            <a:off x="713186" y="3581766"/>
            <a:ext cx="7716440" cy="754602"/>
          </a:xfrm>
        </p:spPr>
        <p:txBody>
          <a:bodyPr vert="horz" lIns="0" tIns="0" rIns="0" bIns="0" rtlCol="0" anchor="t">
            <a:normAutofit/>
          </a:bodyPr>
          <a:lstStyle/>
          <a:p>
            <a:r>
              <a:rPr lang="en-US">
                <a:latin typeface="Roboto"/>
                <a:ea typeface="Roboto"/>
                <a:cs typeface="Arial"/>
              </a:rPr>
              <a:t>Keep a close watch on your peer's well-being or situation over a period of time to assess changes or developments.</a:t>
            </a:r>
          </a:p>
        </p:txBody>
      </p:sp>
      <p:sp>
        <p:nvSpPr>
          <p:cNvPr id="18" name="Content Placeholder 12">
            <a:extLst>
              <a:ext uri="{FF2B5EF4-FFF2-40B4-BE49-F238E27FC236}">
                <a16:creationId xmlns:a16="http://schemas.microsoft.com/office/drawing/2014/main" id="{8EBEEA37-BEA3-EB4C-A137-700CA8E3AD33}"/>
              </a:ext>
            </a:extLst>
          </p:cNvPr>
          <p:cNvSpPr txBox="1">
            <a:spLocks/>
          </p:cNvSpPr>
          <p:nvPr/>
        </p:nvSpPr>
        <p:spPr>
          <a:xfrm>
            <a:off x="713186" y="4187166"/>
            <a:ext cx="7716440" cy="319591"/>
          </a:xfrm>
          <a:prstGeom prst="rect">
            <a:avLst/>
          </a:prstGeom>
        </p:spPr>
        <p:txBody>
          <a:bodyPr vert="horz" lIns="0" tIns="0" rIns="0" bIns="0" rtlCol="0" anchor="t">
            <a:noAutofit/>
          </a:bodyPr>
          <a:lstStyle>
            <a:lvl1pPr marL="0" indent="0" algn="l" defTabSz="685800" rtl="0" eaLnBrk="1" latinLnBrk="0" hangingPunct="1">
              <a:lnSpc>
                <a:spcPct val="100000"/>
              </a:lnSpc>
              <a:spcBef>
                <a:spcPts val="750"/>
              </a:spcBef>
              <a:buSzPct val="95000"/>
              <a:buFont typeface="Arial" panose="020B0604020202020204" pitchFamily="34" charset="0"/>
              <a:buNone/>
              <a:defRPr sz="2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342900" indent="0" algn="l" defTabSz="685800" rtl="0" eaLnBrk="1" latinLnBrk="0" hangingPunct="1">
              <a:lnSpc>
                <a:spcPct val="100000"/>
              </a:lnSpc>
              <a:spcBef>
                <a:spcPts val="375"/>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685800" indent="0" algn="l" defTabSz="685800" rtl="0" eaLnBrk="1" latinLnBrk="0" hangingPunct="1">
              <a:lnSpc>
                <a:spcPct val="100000"/>
              </a:lnSpc>
              <a:spcBef>
                <a:spcPts val="375"/>
              </a:spcBef>
              <a:buClr>
                <a:schemeClr val="tx2"/>
              </a:buClr>
              <a:buSzPct val="100000"/>
              <a:buFont typeface="Arial" panose="020B0604020202020204" pitchFamily="34" charset="0"/>
              <a:buNone/>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28700" indent="0" algn="l" defTabSz="685800" rtl="0" eaLnBrk="1" latinLnBrk="0" hangingPunct="1">
              <a:lnSpc>
                <a:spcPct val="100000"/>
              </a:lnSpc>
              <a:spcBef>
                <a:spcPts val="375"/>
              </a:spcBef>
              <a:buClr>
                <a:schemeClr val="tx2"/>
              </a:buClr>
              <a:buSzPct val="100000"/>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71600" indent="0" algn="l" defTabSz="685800" rtl="0" eaLnBrk="1" latinLnBrk="0" hangingPunct="1">
              <a:lnSpc>
                <a:spcPct val="100000"/>
              </a:lnSpc>
              <a:spcBef>
                <a:spcPts val="375"/>
              </a:spcBef>
              <a:buClr>
                <a:schemeClr val="tx2"/>
              </a:buClr>
              <a:buSzPct val="100000"/>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atin typeface="Roboto"/>
                <a:ea typeface="Roboto"/>
                <a:cs typeface="Arial"/>
              </a:rPr>
              <a:t>Encourage </a:t>
            </a:r>
            <a:endParaRPr lang="en-US"/>
          </a:p>
        </p:txBody>
      </p:sp>
      <p:sp>
        <p:nvSpPr>
          <p:cNvPr id="2" name="TextBox 1">
            <a:extLst>
              <a:ext uri="{FF2B5EF4-FFF2-40B4-BE49-F238E27FC236}">
                <a16:creationId xmlns:a16="http://schemas.microsoft.com/office/drawing/2014/main" id="{E4B9A0EC-7532-F78A-F38B-90647560E08A}"/>
              </a:ext>
            </a:extLst>
          </p:cNvPr>
          <p:cNvSpPr txBox="1"/>
          <p:nvPr/>
        </p:nvSpPr>
        <p:spPr>
          <a:xfrm>
            <a:off x="618564" y="4506033"/>
            <a:ext cx="76379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Roboto"/>
              </a:rPr>
              <a:t>Encourage your peer to seek professional help, stay strong in the face of </a:t>
            </a:r>
            <a:r>
              <a:rPr lang="en-US" sz="1400">
                <a:ea typeface="Roboto"/>
              </a:rPr>
              <a:t>adversity</a:t>
            </a:r>
            <a:r>
              <a:rPr lang="en-US" sz="1600">
                <a:ea typeface="Roboto"/>
              </a:rPr>
              <a:t>, or take other steps to address their crisis </a:t>
            </a:r>
            <a:endParaRPr lang="en-US" sz="1600"/>
          </a:p>
        </p:txBody>
      </p:sp>
      <p:sp>
        <p:nvSpPr>
          <p:cNvPr id="3" name="Content Placeholder 12">
            <a:extLst>
              <a:ext uri="{FF2B5EF4-FFF2-40B4-BE49-F238E27FC236}">
                <a16:creationId xmlns:a16="http://schemas.microsoft.com/office/drawing/2014/main" id="{1C3A315E-8C34-CEAC-7B3D-D1413F6BBF5C}"/>
              </a:ext>
            </a:extLst>
          </p:cNvPr>
          <p:cNvSpPr txBox="1">
            <a:spLocks/>
          </p:cNvSpPr>
          <p:nvPr/>
        </p:nvSpPr>
        <p:spPr>
          <a:xfrm>
            <a:off x="711930" y="5180852"/>
            <a:ext cx="7716440" cy="319591"/>
          </a:xfrm>
          <a:prstGeom prst="rect">
            <a:avLst/>
          </a:prstGeom>
        </p:spPr>
        <p:txBody>
          <a:bodyPr vert="horz" lIns="0" tIns="0" rIns="0" bIns="0" rtlCol="0" anchor="t">
            <a:noAutofit/>
          </a:bodyPr>
          <a:lstStyle>
            <a:lvl1pPr marL="0" indent="0" algn="l" defTabSz="685800" rtl="0" eaLnBrk="1" latinLnBrk="0" hangingPunct="1">
              <a:lnSpc>
                <a:spcPct val="100000"/>
              </a:lnSpc>
              <a:spcBef>
                <a:spcPts val="750"/>
              </a:spcBef>
              <a:buSzPct val="95000"/>
              <a:buFont typeface="Arial" panose="020B0604020202020204" pitchFamily="34" charset="0"/>
              <a:buNone/>
              <a:defRPr sz="2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342900" indent="0" algn="l" defTabSz="685800" rtl="0" eaLnBrk="1" latinLnBrk="0" hangingPunct="1">
              <a:lnSpc>
                <a:spcPct val="100000"/>
              </a:lnSpc>
              <a:spcBef>
                <a:spcPts val="375"/>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685800" indent="0" algn="l" defTabSz="685800" rtl="0" eaLnBrk="1" latinLnBrk="0" hangingPunct="1">
              <a:lnSpc>
                <a:spcPct val="100000"/>
              </a:lnSpc>
              <a:spcBef>
                <a:spcPts val="375"/>
              </a:spcBef>
              <a:buClr>
                <a:schemeClr val="tx2"/>
              </a:buClr>
              <a:buSzPct val="100000"/>
              <a:buFont typeface="Arial" panose="020B0604020202020204" pitchFamily="34" charset="0"/>
              <a:buNone/>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28700" indent="0" algn="l" defTabSz="685800" rtl="0" eaLnBrk="1" latinLnBrk="0" hangingPunct="1">
              <a:lnSpc>
                <a:spcPct val="100000"/>
              </a:lnSpc>
              <a:spcBef>
                <a:spcPts val="375"/>
              </a:spcBef>
              <a:buClr>
                <a:schemeClr val="tx2"/>
              </a:buClr>
              <a:buSzPct val="100000"/>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71600" indent="0" algn="l" defTabSz="685800" rtl="0" eaLnBrk="1" latinLnBrk="0" hangingPunct="1">
              <a:lnSpc>
                <a:spcPct val="100000"/>
              </a:lnSpc>
              <a:spcBef>
                <a:spcPts val="375"/>
              </a:spcBef>
              <a:buClr>
                <a:schemeClr val="tx2"/>
              </a:buClr>
              <a:buSzPct val="100000"/>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atin typeface="Roboto"/>
                <a:ea typeface="Roboto"/>
                <a:cs typeface="Arial"/>
              </a:rPr>
              <a:t>Transfer</a:t>
            </a:r>
            <a:endParaRPr lang="en-US"/>
          </a:p>
        </p:txBody>
      </p:sp>
      <p:sp>
        <p:nvSpPr>
          <p:cNvPr id="5" name="TextBox 4">
            <a:extLst>
              <a:ext uri="{FF2B5EF4-FFF2-40B4-BE49-F238E27FC236}">
                <a16:creationId xmlns:a16="http://schemas.microsoft.com/office/drawing/2014/main" id="{8DD92A01-AA5A-67CD-8EF5-91749B3DAA15}"/>
              </a:ext>
            </a:extLst>
          </p:cNvPr>
          <p:cNvSpPr txBox="1"/>
          <p:nvPr/>
        </p:nvSpPr>
        <p:spPr>
          <a:xfrm>
            <a:off x="705545" y="5510153"/>
            <a:ext cx="77177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Roboto"/>
              </a:rPr>
              <a:t>When necessary, link to trusted adults such as school counselor or student/family advocate. </a:t>
            </a:r>
            <a:endParaRPr lang="en-US"/>
          </a:p>
        </p:txBody>
      </p:sp>
    </p:spTree>
    <p:extLst>
      <p:ext uri="{BB962C8B-B14F-4D97-AF65-F5344CB8AC3E}">
        <p14:creationId xmlns:p14="http://schemas.microsoft.com/office/powerpoint/2010/main" val="3038819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FF482E-2FA5-E5ED-2397-C2CAF38BE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BA3C6-4B70-9D34-06F1-B31B98687536}"/>
              </a:ext>
            </a:extLst>
          </p:cNvPr>
          <p:cNvSpPr>
            <a:spLocks noGrp="1"/>
          </p:cNvSpPr>
          <p:nvPr>
            <p:ph type="title"/>
          </p:nvPr>
        </p:nvSpPr>
        <p:spPr>
          <a:xfrm>
            <a:off x="277688" y="362770"/>
            <a:ext cx="4899878" cy="1355479"/>
          </a:xfrm>
        </p:spPr>
        <p:txBody>
          <a:bodyPr>
            <a:normAutofit/>
          </a:bodyPr>
          <a:lstStyle/>
          <a:p>
            <a:r>
              <a:rPr lang="en-US" sz="3075"/>
              <a:t>Sample Activity:</a:t>
            </a:r>
            <a:br>
              <a:rPr lang="en-US" sz="3075"/>
            </a:br>
            <a:r>
              <a:rPr lang="en-US" sz="3075"/>
              <a:t>Think, Pair, Share: Check-in</a:t>
            </a:r>
          </a:p>
        </p:txBody>
      </p:sp>
      <p:pic>
        <p:nvPicPr>
          <p:cNvPr id="8" name="Picture 7" descr="A screenshot of a paper">
            <a:extLst>
              <a:ext uri="{FF2B5EF4-FFF2-40B4-BE49-F238E27FC236}">
                <a16:creationId xmlns:a16="http://schemas.microsoft.com/office/drawing/2014/main" id="{2EA11C28-66C2-1353-901C-DCA05EE24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788" y="857250"/>
            <a:ext cx="3964148" cy="5143500"/>
          </a:xfrm>
          <a:prstGeom prst="rect">
            <a:avLst/>
          </a:prstGeom>
        </p:spPr>
      </p:pic>
      <p:sp>
        <p:nvSpPr>
          <p:cNvPr id="10" name="Content Placeholder 9">
            <a:extLst>
              <a:ext uri="{FF2B5EF4-FFF2-40B4-BE49-F238E27FC236}">
                <a16:creationId xmlns:a16="http://schemas.microsoft.com/office/drawing/2014/main" id="{6B14BA5A-F26A-759B-05DF-EC7A6AED7FB3}"/>
              </a:ext>
            </a:extLst>
          </p:cNvPr>
          <p:cNvSpPr>
            <a:spLocks noGrp="1"/>
          </p:cNvSpPr>
          <p:nvPr>
            <p:ph idx="1"/>
          </p:nvPr>
        </p:nvSpPr>
        <p:spPr>
          <a:xfrm>
            <a:off x="628650" y="2463403"/>
            <a:ext cx="4634264" cy="3263504"/>
          </a:xfrm>
        </p:spPr>
        <p:txBody>
          <a:bodyPr>
            <a:normAutofit fontScale="92500" lnSpcReduction="20000"/>
          </a:bodyPr>
          <a:lstStyle/>
          <a:p>
            <a:r>
              <a:rPr lang="en-US" sz="1950" b="1"/>
              <a:t>Directions: </a:t>
            </a:r>
            <a:r>
              <a:rPr lang="en-US" sz="1950"/>
              <a:t>Roleplay. This activity will be done in groups of 3. One person will be Jordan’s friend, one person will be classmate, and the other will be Jordan’s acquaintance. </a:t>
            </a:r>
          </a:p>
          <a:p>
            <a:r>
              <a:rPr lang="en-US" sz="1950" b="1"/>
              <a:t>Activity: </a:t>
            </a:r>
            <a:r>
              <a:rPr lang="en-US" sz="1950"/>
              <a:t>Each member will take turns playing out how they would check in with Jordan based on their connection with them. First Jordan’s friend will check-in, then Jordan’s classmate, and finally Jordan’s acquaintance. Consider what similarities and differences there are between each approach. </a:t>
            </a:r>
          </a:p>
          <a:p>
            <a:endParaRPr lang="en-US" b="1"/>
          </a:p>
        </p:txBody>
      </p:sp>
    </p:spTree>
    <p:extLst>
      <p:ext uri="{BB962C8B-B14F-4D97-AF65-F5344CB8AC3E}">
        <p14:creationId xmlns:p14="http://schemas.microsoft.com/office/powerpoint/2010/main" val="1230609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0560-ED78-4D64-E4FF-F0A6744146B9}"/>
              </a:ext>
            </a:extLst>
          </p:cNvPr>
          <p:cNvSpPr>
            <a:spLocks noGrp="1"/>
          </p:cNvSpPr>
          <p:nvPr>
            <p:ph type="ctrTitle"/>
          </p:nvPr>
        </p:nvSpPr>
        <p:spPr/>
        <p:txBody>
          <a:bodyPr/>
          <a:lstStyle/>
          <a:p>
            <a:r>
              <a:rPr lang="en-US">
                <a:latin typeface="Roboto"/>
                <a:ea typeface="Roboto"/>
                <a:cs typeface="Arial"/>
              </a:rPr>
              <a:t>Piloting and Next Steps</a:t>
            </a:r>
            <a:endParaRPr lang="en-US"/>
          </a:p>
        </p:txBody>
      </p:sp>
    </p:spTree>
    <p:extLst>
      <p:ext uri="{BB962C8B-B14F-4D97-AF65-F5344CB8AC3E}">
        <p14:creationId xmlns:p14="http://schemas.microsoft.com/office/powerpoint/2010/main" val="3730290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A953-29C1-F4AC-AA2E-694830A89319}"/>
              </a:ext>
            </a:extLst>
          </p:cNvPr>
          <p:cNvSpPr>
            <a:spLocks noGrp="1"/>
          </p:cNvSpPr>
          <p:nvPr>
            <p:ph type="title"/>
          </p:nvPr>
        </p:nvSpPr>
        <p:spPr/>
        <p:txBody>
          <a:bodyPr/>
          <a:lstStyle/>
          <a:p>
            <a:r>
              <a:rPr lang="en-US"/>
              <a:t>Pre-Pilot of Module 1 with Iowa Teens </a:t>
            </a:r>
          </a:p>
        </p:txBody>
      </p:sp>
      <p:sp>
        <p:nvSpPr>
          <p:cNvPr id="3" name="Content Placeholder 2">
            <a:extLst>
              <a:ext uri="{FF2B5EF4-FFF2-40B4-BE49-F238E27FC236}">
                <a16:creationId xmlns:a16="http://schemas.microsoft.com/office/drawing/2014/main" id="{3D41B813-472C-0452-56C9-74C94724967B}"/>
              </a:ext>
            </a:extLst>
          </p:cNvPr>
          <p:cNvSpPr>
            <a:spLocks noGrp="1"/>
          </p:cNvSpPr>
          <p:nvPr>
            <p:ph idx="1"/>
          </p:nvPr>
        </p:nvSpPr>
        <p:spPr/>
        <p:txBody>
          <a:bodyPr vert="horz" lIns="68580" tIns="34290" rIns="68580" bIns="34290" rtlCol="0" anchor="t">
            <a:normAutofit/>
          </a:bodyPr>
          <a:lstStyle/>
          <a:p>
            <a:r>
              <a:rPr lang="en-US">
                <a:latin typeface="Roboto"/>
                <a:ea typeface="Roboto"/>
                <a:cs typeface="Arial"/>
              </a:rPr>
              <a:t>Spring 2024</a:t>
            </a:r>
            <a:endParaRPr lang="en-US"/>
          </a:p>
          <a:p>
            <a:pPr lvl="1">
              <a:buFont typeface="Courier New" panose="020B0604020202020204" pitchFamily="34" charset="0"/>
              <a:buChar char="o"/>
            </a:pPr>
            <a:r>
              <a:rPr lang="en-US">
                <a:latin typeface="Roboto"/>
                <a:ea typeface="Roboto"/>
                <a:cs typeface="Arial"/>
              </a:rPr>
              <a:t>Advisory group invited friends to Saturday meeting, and they provided feedback on content </a:t>
            </a:r>
          </a:p>
          <a:p>
            <a:pPr lvl="1">
              <a:buFont typeface="Courier New" panose="020B0604020202020204" pitchFamily="34" charset="0"/>
              <a:buChar char="o"/>
            </a:pPr>
            <a:r>
              <a:rPr lang="en-US">
                <a:latin typeface="Roboto"/>
                <a:ea typeface="Roboto"/>
                <a:cs typeface="Arial"/>
              </a:rPr>
              <a:t>Feedback: more activities, reorganization of modules, reduce from 5 to 4, make more applied</a:t>
            </a:r>
          </a:p>
          <a:p>
            <a:r>
              <a:rPr lang="en-US">
                <a:latin typeface="Roboto"/>
                <a:ea typeface="Roboto"/>
                <a:cs typeface="Arial"/>
              </a:rPr>
              <a:t>High school visit day at CPH, Fall 2025</a:t>
            </a:r>
            <a:endParaRPr lang="en-US"/>
          </a:p>
          <a:p>
            <a:pPr lvl="1">
              <a:buFont typeface="Courier New" panose="020B0604020202020204" pitchFamily="34" charset="0"/>
              <a:buChar char="o"/>
            </a:pPr>
            <a:r>
              <a:rPr lang="en-US">
                <a:latin typeface="Roboto"/>
                <a:ea typeface="Roboto"/>
                <a:cs typeface="Arial"/>
              </a:rPr>
              <a:t>Delivered complete Module 1 for content and process feedback </a:t>
            </a:r>
            <a:endParaRPr lang="en-US"/>
          </a:p>
          <a:p>
            <a:pPr lvl="1">
              <a:buFont typeface="Courier New" panose="020B0604020202020204" pitchFamily="34" charset="0"/>
              <a:buChar char="o"/>
            </a:pPr>
            <a:r>
              <a:rPr lang="en-US">
                <a:latin typeface="Roboto"/>
                <a:ea typeface="Roboto"/>
                <a:cs typeface="Arial"/>
              </a:rPr>
              <a:t>Qualitative reactions strong, particularly for the activity driven components and ability to work with peers versus just "lecture"</a:t>
            </a:r>
          </a:p>
          <a:p>
            <a:endParaRPr lang="en-US"/>
          </a:p>
        </p:txBody>
      </p:sp>
    </p:spTree>
    <p:extLst>
      <p:ext uri="{BB962C8B-B14F-4D97-AF65-F5344CB8AC3E}">
        <p14:creationId xmlns:p14="http://schemas.microsoft.com/office/powerpoint/2010/main" val="2291094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D273-C6B4-1928-60E0-BADD585B9F99}"/>
              </a:ext>
            </a:extLst>
          </p:cNvPr>
          <p:cNvSpPr>
            <a:spLocks noGrp="1"/>
          </p:cNvSpPr>
          <p:nvPr>
            <p:ph type="title"/>
          </p:nvPr>
        </p:nvSpPr>
        <p:spPr/>
        <p:txBody>
          <a:bodyPr/>
          <a:lstStyle/>
          <a:p>
            <a:r>
              <a:rPr lang="en-US" b="1"/>
              <a:t>Agenda </a:t>
            </a:r>
          </a:p>
        </p:txBody>
      </p:sp>
      <p:sp>
        <p:nvSpPr>
          <p:cNvPr id="3" name="Content Placeholder 2">
            <a:extLst>
              <a:ext uri="{FF2B5EF4-FFF2-40B4-BE49-F238E27FC236}">
                <a16:creationId xmlns:a16="http://schemas.microsoft.com/office/drawing/2014/main" id="{A9CF347A-83C3-DB3B-0804-E888F718EDDD}"/>
              </a:ext>
            </a:extLst>
          </p:cNvPr>
          <p:cNvSpPr>
            <a:spLocks noGrp="1"/>
          </p:cNvSpPr>
          <p:nvPr>
            <p:ph idx="1"/>
          </p:nvPr>
        </p:nvSpPr>
        <p:spPr/>
        <p:txBody>
          <a:bodyPr vert="horz" lIns="68580" tIns="34290" rIns="68580" bIns="34290" rtlCol="0" anchor="t">
            <a:normAutofit/>
          </a:bodyPr>
          <a:lstStyle/>
          <a:p>
            <a:r>
              <a:rPr lang="en-US"/>
              <a:t>Define community-engaged research and youth participatory action-research </a:t>
            </a:r>
          </a:p>
          <a:p>
            <a:r>
              <a:rPr lang="en-US"/>
              <a:t>Describe the process of module development </a:t>
            </a:r>
          </a:p>
          <a:p>
            <a:r>
              <a:rPr lang="en-US"/>
              <a:t>Provide an overview of the 4 modules of CRATERS </a:t>
            </a:r>
          </a:p>
          <a:p>
            <a:r>
              <a:rPr lang="en-US"/>
              <a:t>Describe next steps</a:t>
            </a:r>
          </a:p>
          <a:p>
            <a:pPr lvl="1">
              <a:buFont typeface="Courier New" panose="020B0604020202020204" pitchFamily="34" charset="0"/>
              <a:buChar char="o"/>
            </a:pPr>
            <a:r>
              <a:rPr lang="en-US" sz="2100"/>
              <a:t>Recruitment and intervention delivery summer 2025</a:t>
            </a:r>
          </a:p>
          <a:p>
            <a:r>
              <a:rPr lang="en-US"/>
              <a:t>Provide examples of additional mental health outreach and engagement efforts </a:t>
            </a:r>
          </a:p>
          <a:p>
            <a:r>
              <a:rPr lang="en-US"/>
              <a:t>Group Activity and Q&amp;A </a:t>
            </a:r>
          </a:p>
        </p:txBody>
      </p:sp>
    </p:spTree>
    <p:extLst>
      <p:ext uri="{BB962C8B-B14F-4D97-AF65-F5344CB8AC3E}">
        <p14:creationId xmlns:p14="http://schemas.microsoft.com/office/powerpoint/2010/main" val="218939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54FC-7DEC-6BE8-D455-F43CADAD3143}"/>
              </a:ext>
            </a:extLst>
          </p:cNvPr>
          <p:cNvSpPr>
            <a:spLocks noGrp="1"/>
          </p:cNvSpPr>
          <p:nvPr>
            <p:ph type="title"/>
          </p:nvPr>
        </p:nvSpPr>
        <p:spPr/>
        <p:txBody>
          <a:bodyPr/>
          <a:lstStyle/>
          <a:p>
            <a:r>
              <a:rPr lang="en-US"/>
              <a:t>Next Steps </a:t>
            </a:r>
          </a:p>
        </p:txBody>
      </p:sp>
      <p:sp>
        <p:nvSpPr>
          <p:cNvPr id="3" name="Content Placeholder 2">
            <a:extLst>
              <a:ext uri="{FF2B5EF4-FFF2-40B4-BE49-F238E27FC236}">
                <a16:creationId xmlns:a16="http://schemas.microsoft.com/office/drawing/2014/main" id="{30361A31-B237-DE89-55D6-EF88B5CF9D88}"/>
              </a:ext>
            </a:extLst>
          </p:cNvPr>
          <p:cNvSpPr>
            <a:spLocks noGrp="1"/>
          </p:cNvSpPr>
          <p:nvPr>
            <p:ph idx="1"/>
          </p:nvPr>
        </p:nvSpPr>
        <p:spPr>
          <a:xfrm>
            <a:off x="714375" y="2050741"/>
            <a:ext cx="7715250" cy="4186908"/>
          </a:xfrm>
        </p:spPr>
        <p:txBody>
          <a:bodyPr vert="horz" lIns="68580" tIns="34290" rIns="68580" bIns="34290" rtlCol="0" anchor="t">
            <a:normAutofit fontScale="92500" lnSpcReduction="20000"/>
          </a:bodyPr>
          <a:lstStyle/>
          <a:p>
            <a:r>
              <a:rPr lang="en-US">
                <a:latin typeface="Roboto"/>
                <a:ea typeface="Roboto"/>
                <a:cs typeface="Arial"/>
              </a:rPr>
              <a:t>Pilot </a:t>
            </a:r>
          </a:p>
          <a:p>
            <a:pPr lvl="1">
              <a:buFont typeface="Roboto" panose="020B0604020202020204" pitchFamily="34" charset="0"/>
            </a:pPr>
            <a:r>
              <a:rPr lang="en-US">
                <a:latin typeface="Roboto"/>
                <a:ea typeface="Roboto"/>
                <a:cs typeface="Arial"/>
              </a:rPr>
              <a:t> Upon receipt of IRB approval, larger pilot with Iowa City teens available in Summer 2025 to come to College of Public Health for a full day (with breakfast, lunch, and snacks provided; and breaks) </a:t>
            </a:r>
          </a:p>
          <a:p>
            <a:pPr lvl="1">
              <a:buFont typeface="Roboto" panose="020B0604020202020204" pitchFamily="34" charset="0"/>
              <a:buChar char="–"/>
            </a:pPr>
            <a:r>
              <a:rPr lang="en-US">
                <a:latin typeface="Roboto"/>
                <a:ea typeface="Roboto"/>
                <a:cs typeface="Arial"/>
              </a:rPr>
              <a:t>Deliver all 4 modules</a:t>
            </a:r>
          </a:p>
          <a:p>
            <a:pPr lvl="2">
              <a:buFont typeface="Wingdings" panose="020B0604020202020204" pitchFamily="34" charset="0"/>
              <a:buChar char="§"/>
            </a:pPr>
            <a:r>
              <a:rPr lang="en-US">
                <a:latin typeface="Roboto"/>
                <a:ea typeface="Roboto"/>
                <a:cs typeface="Arial"/>
              </a:rPr>
              <a:t>Receive content and process feedback </a:t>
            </a:r>
          </a:p>
          <a:p>
            <a:pPr lvl="2">
              <a:buFont typeface="Wingdings" panose="020B0604020202020204" pitchFamily="34" charset="0"/>
              <a:buChar char="§"/>
            </a:pPr>
            <a:r>
              <a:rPr lang="en-US">
                <a:latin typeface="Roboto"/>
                <a:ea typeface="Roboto"/>
                <a:cs typeface="Arial"/>
              </a:rPr>
              <a:t>Pre-test on mental health literacy and post-test to determine impact of intervention with validated instruments. </a:t>
            </a:r>
          </a:p>
          <a:p>
            <a:r>
              <a:rPr lang="en-US">
                <a:latin typeface="Roboto"/>
                <a:ea typeface="Roboto"/>
                <a:cs typeface="Arial"/>
              </a:rPr>
              <a:t>Funding: </a:t>
            </a:r>
          </a:p>
          <a:p>
            <a:pPr lvl="1"/>
            <a:r>
              <a:rPr lang="en-US">
                <a:latin typeface="Roboto"/>
                <a:ea typeface="Roboto"/>
                <a:cs typeface="Arial"/>
              </a:rPr>
              <a:t>Spring 2024: submitted grant to Substance Abuse and Mental Health Services Administration, good score, but not funded </a:t>
            </a:r>
            <a:endParaRPr lang="en-US"/>
          </a:p>
          <a:p>
            <a:pPr lvl="1"/>
            <a:r>
              <a:rPr lang="en-US">
                <a:latin typeface="Roboto"/>
                <a:ea typeface="Roboto"/>
                <a:cs typeface="Arial"/>
              </a:rPr>
              <a:t>Spring 2025: resubmitted grant based on reviewer feedback; find out August 2025</a:t>
            </a:r>
          </a:p>
          <a:p>
            <a:pPr lvl="1"/>
            <a:r>
              <a:rPr lang="en-US">
                <a:latin typeface="Roboto"/>
                <a:ea typeface="Roboto"/>
                <a:cs typeface="Arial"/>
              </a:rPr>
              <a:t>Ability to deliver CRATERS across Johnson and Linn County </a:t>
            </a:r>
          </a:p>
          <a:p>
            <a:pPr lvl="1"/>
            <a:r>
              <a:rPr lang="en-US">
                <a:latin typeface="Roboto"/>
                <a:ea typeface="Roboto"/>
                <a:cs typeface="Arial"/>
              </a:rPr>
              <a:t>Expand teen working group</a:t>
            </a:r>
          </a:p>
          <a:p>
            <a:pPr lvl="1">
              <a:buFont typeface="Roboto" panose="020B0604020202020204" pitchFamily="34" charset="0"/>
            </a:pPr>
            <a:endParaRPr lang="en-US">
              <a:latin typeface="Roboto"/>
              <a:ea typeface="Roboto"/>
              <a:cs typeface="Arial"/>
            </a:endParaRPr>
          </a:p>
        </p:txBody>
      </p:sp>
    </p:spTree>
    <p:extLst>
      <p:ext uri="{BB962C8B-B14F-4D97-AF65-F5344CB8AC3E}">
        <p14:creationId xmlns:p14="http://schemas.microsoft.com/office/powerpoint/2010/main" val="1696446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76B11-2BA7-4367-20F5-7EC6B18E5D69}"/>
              </a:ext>
            </a:extLst>
          </p:cNvPr>
          <p:cNvSpPr>
            <a:spLocks noGrp="1"/>
          </p:cNvSpPr>
          <p:nvPr>
            <p:ph type="ctrTitle"/>
          </p:nvPr>
        </p:nvSpPr>
        <p:spPr/>
        <p:txBody>
          <a:bodyPr>
            <a:normAutofit fontScale="90000"/>
          </a:bodyPr>
          <a:lstStyle/>
          <a:p>
            <a:r>
              <a:rPr lang="en-US"/>
              <a:t>Mental Health Outreach and Engagement </a:t>
            </a:r>
          </a:p>
        </p:txBody>
      </p:sp>
    </p:spTree>
    <p:extLst>
      <p:ext uri="{BB962C8B-B14F-4D97-AF65-F5344CB8AC3E}">
        <p14:creationId xmlns:p14="http://schemas.microsoft.com/office/powerpoint/2010/main" val="2536788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64E7C-4725-F548-177C-B26B85C8A68D}"/>
              </a:ext>
            </a:extLst>
          </p:cNvPr>
          <p:cNvSpPr>
            <a:spLocks noGrp="1"/>
          </p:cNvSpPr>
          <p:nvPr>
            <p:ph type="title"/>
          </p:nvPr>
        </p:nvSpPr>
        <p:spPr/>
        <p:txBody>
          <a:bodyPr/>
          <a:lstStyle/>
          <a:p>
            <a:r>
              <a:rPr lang="en-US"/>
              <a:t>Social Media: Instagram @projectcraters</a:t>
            </a:r>
          </a:p>
        </p:txBody>
      </p:sp>
      <p:pic>
        <p:nvPicPr>
          <p:cNvPr id="5" name="Content Placeholder 4" descr="A black and white poster with text">
            <a:extLst>
              <a:ext uri="{FF2B5EF4-FFF2-40B4-BE49-F238E27FC236}">
                <a16:creationId xmlns:a16="http://schemas.microsoft.com/office/drawing/2014/main" id="{84FCBC4D-B4FA-67D6-D4E6-C7FE5063BAB9}"/>
              </a:ext>
            </a:extLst>
          </p:cNvPr>
          <p:cNvPicPr>
            <a:picLocks noGrp="1" noChangeAspect="1"/>
          </p:cNvPicPr>
          <p:nvPr>
            <p:ph sz="half" idx="1"/>
          </p:nvPr>
        </p:nvPicPr>
        <p:blipFill>
          <a:blip r:embed="rId3"/>
          <a:stretch>
            <a:fillRect/>
          </a:stretch>
        </p:blipFill>
        <p:spPr>
          <a:xfrm>
            <a:off x="154306" y="2278423"/>
            <a:ext cx="2465759" cy="3263504"/>
          </a:xfrm>
        </p:spPr>
      </p:pic>
      <p:pic>
        <p:nvPicPr>
          <p:cNvPr id="6" name="Content Placeholder 5" descr="A screenshot of a phone">
            <a:extLst>
              <a:ext uri="{FF2B5EF4-FFF2-40B4-BE49-F238E27FC236}">
                <a16:creationId xmlns:a16="http://schemas.microsoft.com/office/drawing/2014/main" id="{E9148FCE-4516-C2CF-BAF0-3858B782C8B3}"/>
              </a:ext>
            </a:extLst>
          </p:cNvPr>
          <p:cNvPicPr>
            <a:picLocks noGrp="1" noChangeAspect="1"/>
          </p:cNvPicPr>
          <p:nvPr>
            <p:ph sz="half" idx="2"/>
          </p:nvPr>
        </p:nvPicPr>
        <p:blipFill>
          <a:blip r:embed="rId4"/>
          <a:stretch>
            <a:fillRect/>
          </a:stretch>
        </p:blipFill>
        <p:spPr>
          <a:xfrm>
            <a:off x="2876134" y="2278423"/>
            <a:ext cx="2633195" cy="3263504"/>
          </a:xfrm>
        </p:spPr>
      </p:pic>
      <p:pic>
        <p:nvPicPr>
          <p:cNvPr id="7" name="Picture 6" descr="A green ribbon with white text">
            <a:extLst>
              <a:ext uri="{FF2B5EF4-FFF2-40B4-BE49-F238E27FC236}">
                <a16:creationId xmlns:a16="http://schemas.microsoft.com/office/drawing/2014/main" id="{721102AA-B741-D641-DC81-B418B4E15194}"/>
              </a:ext>
            </a:extLst>
          </p:cNvPr>
          <p:cNvPicPr>
            <a:picLocks noChangeAspect="1"/>
          </p:cNvPicPr>
          <p:nvPr/>
        </p:nvPicPr>
        <p:blipFill>
          <a:blip r:embed="rId5"/>
          <a:stretch>
            <a:fillRect/>
          </a:stretch>
        </p:blipFill>
        <p:spPr>
          <a:xfrm>
            <a:off x="5761270" y="2208068"/>
            <a:ext cx="3378020" cy="3397828"/>
          </a:xfrm>
          <a:prstGeom prst="rect">
            <a:avLst/>
          </a:prstGeom>
        </p:spPr>
      </p:pic>
    </p:spTree>
    <p:extLst>
      <p:ext uri="{BB962C8B-B14F-4D97-AF65-F5344CB8AC3E}">
        <p14:creationId xmlns:p14="http://schemas.microsoft.com/office/powerpoint/2010/main" val="2172550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1B65-6F20-8A75-8D54-0137E1977260}"/>
              </a:ext>
            </a:extLst>
          </p:cNvPr>
          <p:cNvSpPr>
            <a:spLocks noGrp="1"/>
          </p:cNvSpPr>
          <p:nvPr>
            <p:ph type="title"/>
          </p:nvPr>
        </p:nvSpPr>
        <p:spPr>
          <a:xfrm>
            <a:off x="711994" y="498296"/>
            <a:ext cx="3945731" cy="896116"/>
          </a:xfrm>
        </p:spPr>
        <p:txBody>
          <a:bodyPr anchor="ctr">
            <a:normAutofit/>
          </a:bodyPr>
          <a:lstStyle/>
          <a:p>
            <a:r>
              <a:rPr lang="en-US"/>
              <a:t>Community Events </a:t>
            </a:r>
          </a:p>
        </p:txBody>
      </p:sp>
      <p:sp>
        <p:nvSpPr>
          <p:cNvPr id="3" name="Content Placeholder 2">
            <a:extLst>
              <a:ext uri="{FF2B5EF4-FFF2-40B4-BE49-F238E27FC236}">
                <a16:creationId xmlns:a16="http://schemas.microsoft.com/office/drawing/2014/main" id="{1573FCE2-E268-809E-9417-BF9517895257}"/>
              </a:ext>
            </a:extLst>
          </p:cNvPr>
          <p:cNvSpPr>
            <a:spLocks noGrp="1"/>
          </p:cNvSpPr>
          <p:nvPr>
            <p:ph idx="1"/>
          </p:nvPr>
        </p:nvSpPr>
        <p:spPr>
          <a:xfrm>
            <a:off x="714375" y="1686758"/>
            <a:ext cx="3943351" cy="4256843"/>
          </a:xfrm>
        </p:spPr>
        <p:txBody>
          <a:bodyPr vert="horz" lIns="68580" tIns="34290" rIns="68580" bIns="34290" rtlCol="0">
            <a:normAutofit/>
          </a:bodyPr>
          <a:lstStyle/>
          <a:p>
            <a:r>
              <a:rPr lang="en-US"/>
              <a:t>Community Corridor Action Network Volunteer and Civic Engagement Festival (CCAN-2024)</a:t>
            </a:r>
          </a:p>
        </p:txBody>
      </p:sp>
      <p:pic>
        <p:nvPicPr>
          <p:cNvPr id="5" name="Content Placeholder 4" descr="A table with various items on it&#10;&#10;AI-generated content may be incorrect.">
            <a:extLst>
              <a:ext uri="{FF2B5EF4-FFF2-40B4-BE49-F238E27FC236}">
                <a16:creationId xmlns:a16="http://schemas.microsoft.com/office/drawing/2014/main" id="{3ADF0695-F682-3DC3-5D29-5096EF2E0886}"/>
              </a:ext>
            </a:extLst>
          </p:cNvPr>
          <p:cNvPicPr>
            <a:picLocks noGrp="1" noChangeAspect="1"/>
          </p:cNvPicPr>
          <p:nvPr>
            <p:ph type="pic" sz="quarter" idx="11"/>
          </p:nvPr>
        </p:nvPicPr>
        <p:blipFill>
          <a:blip r:embed="rId3"/>
          <a:srcRect l="32061" r="23664" b="-2"/>
          <a:stretch/>
        </p:blipFill>
        <p:spPr>
          <a:xfrm>
            <a:off x="5378651" y="1"/>
            <a:ext cx="3771900" cy="6389511"/>
          </a:xfrm>
          <a:noFill/>
        </p:spPr>
      </p:pic>
      <p:sp>
        <p:nvSpPr>
          <p:cNvPr id="10" name="Footer Placeholder 4">
            <a:extLst>
              <a:ext uri="{FF2B5EF4-FFF2-40B4-BE49-F238E27FC236}">
                <a16:creationId xmlns:a16="http://schemas.microsoft.com/office/drawing/2014/main" id="{DEC6E262-D422-AFC1-497B-280916336058}"/>
              </a:ext>
            </a:extLst>
          </p:cNvPr>
          <p:cNvSpPr>
            <a:spLocks noGrp="1"/>
          </p:cNvSpPr>
          <p:nvPr>
            <p:ph type="ftr" sz="quarter" idx="3"/>
          </p:nvPr>
        </p:nvSpPr>
        <p:spPr>
          <a:xfrm>
            <a:off x="2073821" y="6441193"/>
            <a:ext cx="6513130" cy="365125"/>
          </a:xfrm>
        </p:spPr>
        <p:txBody>
          <a:bodyPr/>
          <a:lstStyle/>
          <a:p>
            <a:pPr>
              <a:spcAft>
                <a:spcPts val="600"/>
              </a:spcAft>
            </a:pPr>
            <a:r>
              <a:rPr lang="en-US"/>
              <a:t>View &gt;&gt; Header and Footer &gt;&gt; Add Unit Name</a:t>
            </a:r>
            <a:endParaRPr lang="en-US" b="0"/>
          </a:p>
        </p:txBody>
      </p:sp>
    </p:spTree>
    <p:extLst>
      <p:ext uri="{BB962C8B-B14F-4D97-AF65-F5344CB8AC3E}">
        <p14:creationId xmlns:p14="http://schemas.microsoft.com/office/powerpoint/2010/main" val="495984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0DEF-02F7-1DBE-6161-0A3FF2903131}"/>
              </a:ext>
            </a:extLst>
          </p:cNvPr>
          <p:cNvSpPr>
            <a:spLocks noGrp="1"/>
          </p:cNvSpPr>
          <p:nvPr>
            <p:ph type="title"/>
          </p:nvPr>
        </p:nvSpPr>
        <p:spPr>
          <a:xfrm>
            <a:off x="714375" y="526778"/>
            <a:ext cx="7715251" cy="869089"/>
          </a:xfrm>
        </p:spPr>
        <p:txBody>
          <a:bodyPr anchor="ctr">
            <a:normAutofit/>
          </a:bodyPr>
          <a:lstStyle/>
          <a:p>
            <a:r>
              <a:rPr lang="en-US"/>
              <a:t>Fundraising </a:t>
            </a:r>
          </a:p>
        </p:txBody>
      </p:sp>
      <p:pic>
        <p:nvPicPr>
          <p:cNvPr id="5" name="Content Placeholder 4" descr="A group of people standing in front of a whiteboard&#10;&#10;AI-generated content may be incorrect.">
            <a:extLst>
              <a:ext uri="{FF2B5EF4-FFF2-40B4-BE49-F238E27FC236}">
                <a16:creationId xmlns:a16="http://schemas.microsoft.com/office/drawing/2014/main" id="{43BD9F44-5C0D-DFDA-F365-D596DAD93E99}"/>
              </a:ext>
            </a:extLst>
          </p:cNvPr>
          <p:cNvPicPr>
            <a:picLocks noGrp="1" noChangeAspect="1"/>
          </p:cNvPicPr>
          <p:nvPr>
            <p:ph idx="10"/>
          </p:nvPr>
        </p:nvPicPr>
        <p:blipFill>
          <a:blip r:embed="rId3"/>
          <a:srcRect l="10276" r="12510" b="1"/>
          <a:stretch/>
        </p:blipFill>
        <p:spPr>
          <a:xfrm>
            <a:off x="401354" y="1250427"/>
            <a:ext cx="8741531" cy="4873398"/>
          </a:xfrm>
          <a:noFill/>
        </p:spPr>
      </p:pic>
      <p:sp>
        <p:nvSpPr>
          <p:cNvPr id="10" name="Footer Placeholder 3">
            <a:extLst>
              <a:ext uri="{FF2B5EF4-FFF2-40B4-BE49-F238E27FC236}">
                <a16:creationId xmlns:a16="http://schemas.microsoft.com/office/drawing/2014/main" id="{2AD8285F-A917-910B-A469-16E8BCEA466D}"/>
              </a:ext>
            </a:extLst>
          </p:cNvPr>
          <p:cNvSpPr>
            <a:spLocks noGrp="1"/>
          </p:cNvSpPr>
          <p:nvPr>
            <p:ph type="ftr" sz="quarter" idx="3"/>
          </p:nvPr>
        </p:nvSpPr>
        <p:spPr>
          <a:xfrm>
            <a:off x="2073821" y="6441193"/>
            <a:ext cx="6513130" cy="365125"/>
          </a:xfrm>
        </p:spPr>
        <p:txBody>
          <a:bodyPr/>
          <a:lstStyle/>
          <a:p>
            <a:pPr>
              <a:spcAft>
                <a:spcPts val="600"/>
              </a:spcAft>
            </a:pPr>
            <a:r>
              <a:rPr lang="en-US"/>
              <a:t>View &gt;&gt; Header and Footer &gt;&gt; Add Unit Name</a:t>
            </a:r>
            <a:endParaRPr lang="en-US" b="0"/>
          </a:p>
        </p:txBody>
      </p:sp>
    </p:spTree>
    <p:extLst>
      <p:ext uri="{BB962C8B-B14F-4D97-AF65-F5344CB8AC3E}">
        <p14:creationId xmlns:p14="http://schemas.microsoft.com/office/powerpoint/2010/main" val="561843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981EC-6822-6BC7-84EC-6791E1B8CF88}"/>
              </a:ext>
            </a:extLst>
          </p:cNvPr>
          <p:cNvSpPr>
            <a:spLocks noGrp="1"/>
          </p:cNvSpPr>
          <p:nvPr>
            <p:ph type="title"/>
          </p:nvPr>
        </p:nvSpPr>
        <p:spPr/>
        <p:txBody>
          <a:bodyPr/>
          <a:lstStyle/>
          <a:p>
            <a:r>
              <a:rPr lang="en-US">
                <a:latin typeface="Roboto"/>
                <a:ea typeface="Roboto"/>
                <a:cs typeface="Arial"/>
              </a:rPr>
              <a:t>Key References </a:t>
            </a:r>
          </a:p>
        </p:txBody>
      </p:sp>
      <p:sp>
        <p:nvSpPr>
          <p:cNvPr id="3" name="Content Placeholder 2">
            <a:extLst>
              <a:ext uri="{FF2B5EF4-FFF2-40B4-BE49-F238E27FC236}">
                <a16:creationId xmlns:a16="http://schemas.microsoft.com/office/drawing/2014/main" id="{85038750-A64B-2372-8FFE-B4B0555FFF3F}"/>
              </a:ext>
            </a:extLst>
          </p:cNvPr>
          <p:cNvSpPr>
            <a:spLocks noGrp="1"/>
          </p:cNvSpPr>
          <p:nvPr>
            <p:ph idx="1"/>
          </p:nvPr>
        </p:nvSpPr>
        <p:spPr/>
        <p:txBody>
          <a:bodyPr vert="horz" lIns="68580" tIns="34290" rIns="68580" bIns="34290" rtlCol="0" anchor="t">
            <a:noAutofit/>
          </a:bodyPr>
          <a:lstStyle/>
          <a:p>
            <a:r>
              <a:rPr lang="en-US" sz="2000">
                <a:latin typeface="Roboto"/>
                <a:ea typeface="Roboto"/>
                <a:cs typeface="+mn-lt"/>
              </a:rPr>
              <a:t>Ozer, E. J., &amp; Douglas, L. (2015). Assessing the key processes of youth-led participatory research: Psychometric analysis and application of an observational rating scale. Youth &amp; Society, 47, 29-50.</a:t>
            </a:r>
          </a:p>
          <a:p>
            <a:r>
              <a:rPr lang="en-US" sz="2000">
                <a:solidFill>
                  <a:srgbClr val="222222"/>
                </a:solidFill>
                <a:latin typeface="Roboto"/>
                <a:ea typeface="Roboto"/>
                <a:cs typeface="Arial"/>
              </a:rPr>
              <a:t>Ozer, E. J. (2016). Youth-led participatory action research: Developmental and equity perspectives. </a:t>
            </a:r>
            <a:r>
              <a:rPr lang="en-US" sz="2000" i="1">
                <a:solidFill>
                  <a:srgbClr val="222222"/>
                </a:solidFill>
                <a:latin typeface="Roboto"/>
                <a:ea typeface="Roboto"/>
                <a:cs typeface="Arial"/>
              </a:rPr>
              <a:t>Advances in child development and behavior</a:t>
            </a:r>
            <a:r>
              <a:rPr lang="en-US" sz="2000">
                <a:solidFill>
                  <a:srgbClr val="222222"/>
                </a:solidFill>
                <a:latin typeface="Roboto"/>
                <a:ea typeface="Roboto"/>
                <a:cs typeface="Arial"/>
              </a:rPr>
              <a:t>, </a:t>
            </a:r>
            <a:r>
              <a:rPr lang="en-US" sz="2000" i="1">
                <a:solidFill>
                  <a:srgbClr val="222222"/>
                </a:solidFill>
                <a:latin typeface="Roboto"/>
                <a:ea typeface="Roboto"/>
                <a:cs typeface="Arial"/>
              </a:rPr>
              <a:t>50</a:t>
            </a:r>
            <a:r>
              <a:rPr lang="en-US" sz="2000">
                <a:solidFill>
                  <a:srgbClr val="222222"/>
                </a:solidFill>
                <a:latin typeface="Roboto"/>
                <a:ea typeface="Roboto"/>
                <a:cs typeface="Arial"/>
              </a:rPr>
              <a:t>, 189-207.</a:t>
            </a:r>
            <a:endParaRPr lang="en-US" sz="2000">
              <a:solidFill>
                <a:srgbClr val="000000"/>
              </a:solidFill>
              <a:latin typeface="Roboto"/>
              <a:ea typeface="Roboto"/>
            </a:endParaRPr>
          </a:p>
          <a:p>
            <a:r>
              <a:rPr lang="en-US" sz="2000">
                <a:latin typeface="Roboto"/>
                <a:ea typeface="Roboto"/>
                <a:cs typeface="Arial"/>
              </a:rPr>
              <a:t>Rhodes, S. D., Tanner, A. E., Mann-Jackson, L., Alonzo, J., </a:t>
            </a:r>
            <a:r>
              <a:rPr lang="en-US" sz="2000" err="1">
                <a:latin typeface="Roboto"/>
                <a:ea typeface="Roboto"/>
                <a:cs typeface="Arial"/>
              </a:rPr>
              <a:t>Simán</a:t>
            </a:r>
            <a:r>
              <a:rPr lang="en-US" sz="2000">
                <a:latin typeface="Roboto"/>
                <a:ea typeface="Roboto"/>
                <a:cs typeface="Arial"/>
              </a:rPr>
              <a:t>, F. M., Song, E. Y., ... &amp; Aronson, R. E. (2018). Promoting community and population health in public health and medicine: A stepwise guide to initiating and conducting community-engaged research. </a:t>
            </a:r>
            <a:r>
              <a:rPr lang="en-US" sz="2000" i="1">
                <a:latin typeface="Roboto"/>
                <a:ea typeface="Roboto"/>
                <a:cs typeface="Arial"/>
              </a:rPr>
              <a:t>Journal of Health Disparities Research and Practice</a:t>
            </a:r>
            <a:r>
              <a:rPr lang="en-US" sz="2000">
                <a:latin typeface="Roboto"/>
                <a:ea typeface="Roboto"/>
                <a:cs typeface="Arial"/>
              </a:rPr>
              <a:t>, </a:t>
            </a:r>
            <a:r>
              <a:rPr lang="en-US" sz="2000" i="1">
                <a:latin typeface="Roboto"/>
                <a:ea typeface="Roboto"/>
                <a:cs typeface="Arial"/>
              </a:rPr>
              <a:t>11</a:t>
            </a:r>
            <a:r>
              <a:rPr lang="en-US" sz="2000">
                <a:latin typeface="Roboto"/>
                <a:ea typeface="Roboto"/>
                <a:cs typeface="Arial"/>
              </a:rPr>
              <a:t>(3), 16.</a:t>
            </a:r>
          </a:p>
          <a:p>
            <a:endParaRPr lang="en-US" sz="2000">
              <a:latin typeface="Roboto"/>
              <a:ea typeface="Roboto"/>
            </a:endParaRPr>
          </a:p>
        </p:txBody>
      </p:sp>
    </p:spTree>
    <p:extLst>
      <p:ext uri="{BB962C8B-B14F-4D97-AF65-F5344CB8AC3E}">
        <p14:creationId xmlns:p14="http://schemas.microsoft.com/office/powerpoint/2010/main" val="3514534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72AD14-BED4-4A3E-8474-5AB4CAE61C4F}"/>
              </a:ext>
            </a:extLst>
          </p:cNvPr>
          <p:cNvSpPr>
            <a:spLocks noGrp="1"/>
          </p:cNvSpPr>
          <p:nvPr>
            <p:ph type="ctrTitle"/>
          </p:nvPr>
        </p:nvSpPr>
        <p:spPr>
          <a:xfrm>
            <a:off x="636110" y="1554811"/>
            <a:ext cx="5372488" cy="1160369"/>
          </a:xfrm>
        </p:spPr>
        <p:txBody>
          <a:bodyPr/>
          <a:lstStyle/>
          <a:p>
            <a:r>
              <a:rPr lang="en-US">
                <a:ea typeface="Roboto Black"/>
                <a:cs typeface="Arial"/>
              </a:rPr>
              <a:t>Questions?</a:t>
            </a:r>
            <a:br>
              <a:rPr lang="en-US">
                <a:ea typeface="Roboto Black"/>
                <a:cs typeface="Arial"/>
              </a:rPr>
            </a:br>
            <a:endParaRPr lang="en-US" sz="3000"/>
          </a:p>
        </p:txBody>
      </p:sp>
      <p:sp>
        <p:nvSpPr>
          <p:cNvPr id="5" name="Text Placeholder 4">
            <a:extLst>
              <a:ext uri="{FF2B5EF4-FFF2-40B4-BE49-F238E27FC236}">
                <a16:creationId xmlns:a16="http://schemas.microsoft.com/office/drawing/2014/main" id="{D6392C30-4B11-4481-945C-ED83B657CADA}"/>
              </a:ext>
            </a:extLst>
          </p:cNvPr>
          <p:cNvSpPr>
            <a:spLocks noGrp="1"/>
          </p:cNvSpPr>
          <p:nvPr>
            <p:ph type="body" sz="quarter" idx="12"/>
          </p:nvPr>
        </p:nvSpPr>
        <p:spPr>
          <a:xfrm>
            <a:off x="1851861" y="2954327"/>
            <a:ext cx="4974748" cy="1498329"/>
          </a:xfrm>
        </p:spPr>
        <p:txBody>
          <a:bodyPr/>
          <a:lstStyle/>
          <a:p>
            <a:r>
              <a:rPr lang="en-US" sz="2800" b="1">
                <a:latin typeface="Roboto"/>
                <a:ea typeface="Roboto"/>
                <a:cs typeface="Arial"/>
              </a:rPr>
              <a:t>Contact: </a:t>
            </a:r>
            <a:endParaRPr lang="en-US" sz="2800">
              <a:latin typeface="Roboto"/>
              <a:ea typeface="Roboto"/>
              <a:cs typeface="Arial"/>
            </a:endParaRPr>
          </a:p>
          <a:p>
            <a:r>
              <a:rPr lang="en-US" sz="2800" b="1">
                <a:latin typeface="Roboto"/>
                <a:ea typeface="Roboto"/>
                <a:cs typeface="Arial"/>
              </a:rPr>
              <a:t>Ebonee Johnson, Ph.D. ebonee-johnson@uiowa.edu</a:t>
            </a:r>
            <a:endParaRPr lang="en-US" sz="2800">
              <a:latin typeface="Roboto"/>
              <a:ea typeface="Roboto"/>
              <a:cs typeface="Arial"/>
            </a:endParaRPr>
          </a:p>
        </p:txBody>
      </p:sp>
      <p:sp>
        <p:nvSpPr>
          <p:cNvPr id="7" name="Text Placeholder 6">
            <a:extLst>
              <a:ext uri="{FF2B5EF4-FFF2-40B4-BE49-F238E27FC236}">
                <a16:creationId xmlns:a16="http://schemas.microsoft.com/office/drawing/2014/main" id="{B9BD081F-4339-1BF1-C0D0-B9D910CB2EF7}"/>
              </a:ext>
            </a:extLst>
          </p:cNvPr>
          <p:cNvSpPr>
            <a:spLocks noGrp="1"/>
          </p:cNvSpPr>
          <p:nvPr>
            <p:ph type="body" sz="quarter" idx="10"/>
          </p:nvPr>
        </p:nvSpPr>
        <p:spPr>
          <a:xfrm>
            <a:off x="989435" y="4789292"/>
            <a:ext cx="5105387" cy="300082"/>
          </a:xfrm>
        </p:spPr>
        <p:txBody>
          <a:bodyPr vert="horz" wrap="square" lIns="91440" tIns="45720" rIns="91440" bIns="45720" rtlCol="0" anchor="t">
            <a:spAutoFit/>
          </a:bodyPr>
          <a:lstStyle/>
          <a:p>
            <a:r>
              <a:rPr lang="en-US">
                <a:latin typeface="Roboto Black"/>
                <a:ea typeface="Roboto Black"/>
                <a:cs typeface="Arial"/>
              </a:rPr>
              <a:t>https://www.public-health.uiowa.edu/people/ebonee-johnson/</a:t>
            </a:r>
          </a:p>
        </p:txBody>
      </p:sp>
    </p:spTree>
    <p:extLst>
      <p:ext uri="{BB962C8B-B14F-4D97-AF65-F5344CB8AC3E}">
        <p14:creationId xmlns:p14="http://schemas.microsoft.com/office/powerpoint/2010/main" val="3100679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711994" y="3203884"/>
            <a:ext cx="5372488" cy="1160369"/>
          </a:xfrm>
        </p:spPr>
        <p:txBody>
          <a:bodyPr>
            <a:normAutofit/>
          </a:bodyPr>
          <a:lstStyle/>
          <a:p>
            <a:r>
              <a:rPr lang="en-US"/>
              <a:t>Thank you</a:t>
            </a:r>
          </a:p>
        </p:txBody>
      </p:sp>
      <p:sp>
        <p:nvSpPr>
          <p:cNvPr id="7" name="Text Placeholder 6">
            <a:extLst>
              <a:ext uri="{FF2B5EF4-FFF2-40B4-BE49-F238E27FC236}">
                <a16:creationId xmlns:a16="http://schemas.microsoft.com/office/drawing/2014/main" id="{7626708A-2BEF-4E77-BD87-2AAB61F6EA7A}"/>
              </a:ext>
            </a:extLst>
          </p:cNvPr>
          <p:cNvSpPr>
            <a:spLocks noGrp="1"/>
          </p:cNvSpPr>
          <p:nvPr>
            <p:ph type="body" sz="quarter" idx="10"/>
          </p:nvPr>
        </p:nvSpPr>
        <p:spPr>
          <a:xfrm>
            <a:off x="998539" y="4770438"/>
            <a:ext cx="1069748" cy="300037"/>
          </a:xfrm>
        </p:spPr>
        <p:txBody>
          <a:bodyPr wrap="square">
            <a:spAutoFit/>
          </a:bodyPr>
          <a:lstStyle/>
          <a:p>
            <a:r>
              <a:rPr lang="en-US"/>
              <a:t>uiowa.edu</a:t>
            </a:r>
          </a:p>
        </p:txBody>
      </p:sp>
    </p:spTree>
    <p:extLst>
      <p:ext uri="{BB962C8B-B14F-4D97-AF65-F5344CB8AC3E}">
        <p14:creationId xmlns:p14="http://schemas.microsoft.com/office/powerpoint/2010/main" val="3987231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692FFB-1171-45CD-8048-B0D24A5476FA}"/>
              </a:ext>
            </a:extLst>
          </p:cNvPr>
          <p:cNvSpPr>
            <a:spLocks noGrp="1"/>
          </p:cNvSpPr>
          <p:nvPr>
            <p:ph type="title"/>
          </p:nvPr>
        </p:nvSpPr>
        <p:spPr>
          <a:xfrm>
            <a:off x="711994" y="498296"/>
            <a:ext cx="5962789" cy="896116"/>
          </a:xfrm>
        </p:spPr>
        <p:txBody>
          <a:bodyPr vert="horz" lIns="68580" tIns="34290" rIns="68580" bIns="34290" rtlCol="0" anchor="ctr">
            <a:normAutofit/>
          </a:bodyPr>
          <a:lstStyle/>
          <a:p>
            <a:r>
              <a:rPr lang="en-US" sz="2800" kern="1200"/>
              <a:t>Community Engaged Research </a:t>
            </a:r>
          </a:p>
        </p:txBody>
      </p:sp>
      <p:sp>
        <p:nvSpPr>
          <p:cNvPr id="7" name="Content Placeholder 6">
            <a:extLst>
              <a:ext uri="{FF2B5EF4-FFF2-40B4-BE49-F238E27FC236}">
                <a16:creationId xmlns:a16="http://schemas.microsoft.com/office/drawing/2014/main" id="{BF42333D-8972-416E-814B-9969C27EA166}"/>
              </a:ext>
            </a:extLst>
          </p:cNvPr>
          <p:cNvSpPr>
            <a:spLocks noGrp="1"/>
          </p:cNvSpPr>
          <p:nvPr>
            <p:ph idx="1"/>
          </p:nvPr>
        </p:nvSpPr>
        <p:spPr>
          <a:xfrm>
            <a:off x="714375" y="1717789"/>
            <a:ext cx="4160572" cy="4225812"/>
          </a:xfrm>
        </p:spPr>
        <p:txBody>
          <a:bodyPr vert="horz" lIns="68580" tIns="34290" rIns="68580" bIns="34290" rtlCol="0" anchor="t">
            <a:normAutofit/>
          </a:bodyPr>
          <a:lstStyle/>
          <a:p>
            <a:pPr>
              <a:lnSpc>
                <a:spcPct val="90000"/>
              </a:lnSpc>
            </a:pPr>
            <a:r>
              <a:rPr lang="en-US" sz="1700">
                <a:latin typeface="Roboto"/>
                <a:ea typeface="Roboto"/>
                <a:cs typeface="Arial"/>
              </a:rPr>
              <a:t>An</a:t>
            </a:r>
            <a:r>
              <a:rPr lang="en-US" sz="1700" b="0" i="0">
                <a:effectLst/>
                <a:latin typeface="Roboto"/>
                <a:ea typeface="Roboto"/>
                <a:cs typeface="Arial"/>
              </a:rPr>
              <a:t> approach to research designed to improve health through the involvement of the impacted community in research</a:t>
            </a:r>
            <a:endParaRPr lang="en-US"/>
          </a:p>
          <a:p>
            <a:pPr>
              <a:lnSpc>
                <a:spcPct val="90000"/>
              </a:lnSpc>
            </a:pPr>
            <a:endParaRPr lang="en-US" sz="1700">
              <a:latin typeface="Roboto"/>
              <a:ea typeface="Roboto"/>
              <a:cs typeface="Arial"/>
            </a:endParaRPr>
          </a:p>
          <a:p>
            <a:pPr>
              <a:lnSpc>
                <a:spcPct val="90000"/>
              </a:lnSpc>
            </a:pPr>
            <a:r>
              <a:rPr lang="en-US" sz="1700">
                <a:latin typeface="Roboto"/>
                <a:ea typeface="Roboto"/>
                <a:cs typeface="Arial"/>
              </a:rPr>
              <a:t>Involves</a:t>
            </a:r>
            <a:r>
              <a:rPr lang="en-US" sz="1700" b="0" i="0">
                <a:effectLst/>
                <a:latin typeface="Roboto"/>
                <a:ea typeface="Roboto"/>
                <a:cs typeface="Arial"/>
              </a:rPr>
              <a:t> community members and representatives from community organizations collaborating and sharing research roles with academic researchers. </a:t>
            </a:r>
            <a:endParaRPr lang="en-US" sz="1700">
              <a:latin typeface="Roboto"/>
              <a:ea typeface="Roboto"/>
              <a:cs typeface="Arial"/>
            </a:endParaRPr>
          </a:p>
          <a:p>
            <a:pPr>
              <a:lnSpc>
                <a:spcPct val="90000"/>
              </a:lnSpc>
            </a:pPr>
            <a:endParaRPr lang="en-US" sz="1700">
              <a:latin typeface="Roboto"/>
              <a:ea typeface="Roboto"/>
              <a:cs typeface="Arial"/>
            </a:endParaRPr>
          </a:p>
          <a:p>
            <a:pPr>
              <a:lnSpc>
                <a:spcPct val="90000"/>
              </a:lnSpc>
            </a:pPr>
            <a:r>
              <a:rPr lang="en-US" sz="1700">
                <a:latin typeface="Roboto"/>
                <a:ea typeface="Roboto"/>
                <a:cs typeface="Arial"/>
              </a:rPr>
              <a:t>Emphasizes</a:t>
            </a:r>
            <a:r>
              <a:rPr lang="en-US" sz="1700" b="0" i="0">
                <a:effectLst/>
                <a:latin typeface="Roboto"/>
                <a:ea typeface="Roboto"/>
                <a:cs typeface="Arial"/>
              </a:rPr>
              <a:t> collaboration and co-learning; reciprocal transfer of expertise; sharing of decision-making power; and shared ownership of the processes and products of research</a:t>
            </a:r>
            <a:endParaRPr lang="en-US" sz="1700">
              <a:latin typeface="Roboto"/>
              <a:ea typeface="Roboto"/>
              <a:cs typeface="Arial"/>
            </a:endParaRPr>
          </a:p>
        </p:txBody>
      </p:sp>
      <p:pic>
        <p:nvPicPr>
          <p:cNvPr id="3" name="Content Placeholder 2" descr="A blue poster with writing on it">
            <a:extLst>
              <a:ext uri="{FF2B5EF4-FFF2-40B4-BE49-F238E27FC236}">
                <a16:creationId xmlns:a16="http://schemas.microsoft.com/office/drawing/2014/main" id="{2C169EE6-EC5F-1C5B-755E-D45E30330B16}"/>
              </a:ext>
            </a:extLst>
          </p:cNvPr>
          <p:cNvPicPr>
            <a:picLocks noGrp="1" noChangeAspect="1"/>
          </p:cNvPicPr>
          <p:nvPr>
            <p:ph type="pic" sz="quarter" idx="11"/>
          </p:nvPr>
        </p:nvPicPr>
        <p:blipFill>
          <a:blip r:embed="rId2"/>
          <a:stretch/>
        </p:blipFill>
        <p:spPr>
          <a:xfrm>
            <a:off x="5068334" y="1816235"/>
            <a:ext cx="4071872" cy="3667306"/>
          </a:xfrm>
          <a:noFill/>
        </p:spPr>
      </p:pic>
      <p:sp>
        <p:nvSpPr>
          <p:cNvPr id="5" name="Footer Placeholder 4">
            <a:extLst>
              <a:ext uri="{FF2B5EF4-FFF2-40B4-BE49-F238E27FC236}">
                <a16:creationId xmlns:a16="http://schemas.microsoft.com/office/drawing/2014/main" id="{EBE9BC6E-39C2-420F-9E70-9FA8B77FCA32}"/>
              </a:ext>
            </a:extLst>
          </p:cNvPr>
          <p:cNvSpPr>
            <a:spLocks noGrp="1"/>
          </p:cNvSpPr>
          <p:nvPr>
            <p:ph type="ftr" sz="quarter" idx="3"/>
          </p:nvPr>
        </p:nvSpPr>
        <p:spPr>
          <a:xfrm>
            <a:off x="2073821" y="6441193"/>
            <a:ext cx="6513130" cy="365125"/>
          </a:xfrm>
        </p:spPr>
        <p:txBody>
          <a:bodyPr vert="horz" lIns="68580" tIns="34290" rIns="68580" bIns="34290" rtlCol="0" anchor="ctr">
            <a:normAutofit/>
          </a:bodyPr>
          <a:lstStyle/>
          <a:p>
            <a:pPr>
              <a:spcAft>
                <a:spcPts val="450"/>
              </a:spcAft>
            </a:pPr>
            <a:r>
              <a:rPr lang="en-US"/>
              <a:t>Rhodes et al. (2018)</a:t>
            </a:r>
            <a:endParaRPr lang="en-US" kern="1200"/>
          </a:p>
        </p:txBody>
      </p:sp>
    </p:spTree>
    <p:extLst>
      <p:ext uri="{BB962C8B-B14F-4D97-AF65-F5344CB8AC3E}">
        <p14:creationId xmlns:p14="http://schemas.microsoft.com/office/powerpoint/2010/main" val="3370992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5CCD62-4D31-438B-947A-26FEF1BBACBF}"/>
              </a:ext>
            </a:extLst>
          </p:cNvPr>
          <p:cNvSpPr>
            <a:spLocks noGrp="1"/>
          </p:cNvSpPr>
          <p:nvPr>
            <p:ph type="title"/>
          </p:nvPr>
        </p:nvSpPr>
        <p:spPr>
          <a:xfrm>
            <a:off x="3973321" y="1104138"/>
            <a:ext cx="4688333" cy="1337310"/>
          </a:xfrm>
        </p:spPr>
        <p:txBody>
          <a:bodyPr vert="horz" lIns="68580" tIns="34290" rIns="68580" bIns="34290" rtlCol="0" anchor="b">
            <a:normAutofit/>
          </a:bodyPr>
          <a:lstStyle/>
          <a:p>
            <a:r>
              <a:rPr lang="en-US" sz="3150">
                <a:latin typeface="+mj-lt"/>
                <a:ea typeface="+mj-ea"/>
                <a:cs typeface="+mj-cs"/>
              </a:rPr>
              <a:t>Orienting Self to YPAR: </a:t>
            </a:r>
            <a:br>
              <a:rPr lang="en-US" sz="3150">
                <a:latin typeface="+mj-lt"/>
                <a:ea typeface="+mj-ea"/>
                <a:cs typeface="+mj-cs"/>
              </a:rPr>
            </a:br>
            <a:r>
              <a:rPr lang="en-US" sz="3150">
                <a:latin typeface="+mj-lt"/>
                <a:ea typeface="+mj-ea"/>
                <a:cs typeface="+mj-cs"/>
              </a:rPr>
              <a:t>Dr. Emily J. Ozer </a:t>
            </a:r>
          </a:p>
        </p:txBody>
      </p:sp>
      <p:pic>
        <p:nvPicPr>
          <p:cNvPr id="13314" name="Picture 2" descr="piecture of Dr. Emily J Ozer">
            <a:extLst>
              <a:ext uri="{FF2B5EF4-FFF2-40B4-BE49-F238E27FC236}">
                <a16:creationId xmlns:a16="http://schemas.microsoft.com/office/drawing/2014/main" id="{6004A881-F0E6-42AB-ABC6-558222320F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59" r="3393"/>
          <a:stretch/>
        </p:blipFill>
        <p:spPr bwMode="auto">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7" name="Content Placeholder 16">
            <a:extLst>
              <a:ext uri="{FF2B5EF4-FFF2-40B4-BE49-F238E27FC236}">
                <a16:creationId xmlns:a16="http://schemas.microsoft.com/office/drawing/2014/main" id="{E1926BB3-D07D-4219-898C-25F4C58B12A2}"/>
              </a:ext>
            </a:extLst>
          </p:cNvPr>
          <p:cNvSpPr>
            <a:spLocks noGrp="1"/>
          </p:cNvSpPr>
          <p:nvPr>
            <p:ph idx="10"/>
          </p:nvPr>
        </p:nvSpPr>
        <p:spPr>
          <a:xfrm>
            <a:off x="3973321" y="2887218"/>
            <a:ext cx="4688333" cy="2612898"/>
          </a:xfrm>
        </p:spPr>
        <p:txBody>
          <a:bodyPr vert="horz" lIns="68580" tIns="34290" rIns="68580" bIns="34290" rtlCol="0">
            <a:normAutofit/>
          </a:bodyPr>
          <a:lstStyle/>
          <a:p>
            <a:pPr>
              <a:lnSpc>
                <a:spcPct val="90000"/>
              </a:lnSpc>
            </a:pPr>
            <a:r>
              <a:rPr lang="en-US" sz="1650" b="0" i="0">
                <a:effectLst/>
                <a:latin typeface="+mn-lt"/>
                <a:ea typeface="+mn-ea"/>
                <a:cs typeface="+mn-cs"/>
              </a:rPr>
              <a:t>Ozer, E. J., Ritterman, M. L., &amp; Wanis, M. G. (2010). Participatory action research (PAR) in middle school: Opportunities, constraints, and key processes. </a:t>
            </a:r>
            <a:r>
              <a:rPr lang="en-US" sz="1650" b="0" i="1">
                <a:effectLst/>
                <a:latin typeface="+mn-lt"/>
                <a:ea typeface="+mn-ea"/>
                <a:cs typeface="+mn-cs"/>
              </a:rPr>
              <a:t>American Journal of Community Psychology</a:t>
            </a:r>
            <a:r>
              <a:rPr lang="en-US" sz="1650" b="0" i="0">
                <a:effectLst/>
                <a:latin typeface="+mn-lt"/>
                <a:ea typeface="+mn-ea"/>
                <a:cs typeface="+mn-cs"/>
              </a:rPr>
              <a:t>, </a:t>
            </a:r>
            <a:r>
              <a:rPr lang="en-US" sz="1650" b="0" i="1">
                <a:effectLst/>
                <a:latin typeface="+mn-lt"/>
                <a:ea typeface="+mn-ea"/>
                <a:cs typeface="+mn-cs"/>
              </a:rPr>
              <a:t>46</a:t>
            </a:r>
            <a:r>
              <a:rPr lang="en-US" sz="1650" b="0" i="0">
                <a:effectLst/>
                <a:latin typeface="+mn-lt"/>
                <a:ea typeface="+mn-ea"/>
                <a:cs typeface="+mn-cs"/>
              </a:rPr>
              <a:t>, 152-166.</a:t>
            </a:r>
            <a:endParaRPr lang="en-US" sz="1650">
              <a:latin typeface="+mn-lt"/>
              <a:ea typeface="+mn-ea"/>
              <a:cs typeface="+mn-cs"/>
            </a:endParaRPr>
          </a:p>
        </p:txBody>
      </p:sp>
      <p:pic>
        <p:nvPicPr>
          <p:cNvPr id="13316" name="Picture 4" descr="UC Berkeley Public Health">
            <a:extLst>
              <a:ext uri="{FF2B5EF4-FFF2-40B4-BE49-F238E27FC236}">
                <a16:creationId xmlns:a16="http://schemas.microsoft.com/office/drawing/2014/main" id="{87D2DF73-C1E4-42E6-8426-CE127B7E1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058" y="4376270"/>
            <a:ext cx="2557463" cy="67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49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E0D4-127D-B865-4375-ADCE5AAEA078}"/>
              </a:ext>
            </a:extLst>
          </p:cNvPr>
          <p:cNvSpPr>
            <a:spLocks noGrp="1"/>
          </p:cNvSpPr>
          <p:nvPr>
            <p:ph type="title"/>
          </p:nvPr>
        </p:nvSpPr>
        <p:spPr/>
        <p:txBody>
          <a:bodyPr/>
          <a:lstStyle/>
          <a:p>
            <a:r>
              <a:rPr lang="en-US"/>
              <a:t>Youth Participatory Action Research </a:t>
            </a:r>
          </a:p>
        </p:txBody>
      </p:sp>
      <p:sp>
        <p:nvSpPr>
          <p:cNvPr id="3" name="Content Placeholder 2">
            <a:extLst>
              <a:ext uri="{FF2B5EF4-FFF2-40B4-BE49-F238E27FC236}">
                <a16:creationId xmlns:a16="http://schemas.microsoft.com/office/drawing/2014/main" id="{50610286-0E81-6BF6-D161-64732E66C436}"/>
              </a:ext>
            </a:extLst>
          </p:cNvPr>
          <p:cNvSpPr>
            <a:spLocks noGrp="1"/>
          </p:cNvSpPr>
          <p:nvPr>
            <p:ph idx="1"/>
          </p:nvPr>
        </p:nvSpPr>
        <p:spPr>
          <a:xfrm>
            <a:off x="628650" y="2226469"/>
            <a:ext cx="3940136" cy="3263504"/>
          </a:xfrm>
        </p:spPr>
        <p:txBody>
          <a:bodyPr vert="horz" lIns="68580" tIns="34290" rIns="68580" bIns="34290" rtlCol="0" anchor="t">
            <a:noAutofit/>
          </a:bodyPr>
          <a:lstStyle/>
          <a:p>
            <a:r>
              <a:rPr lang="en-US" sz="2000">
                <a:solidFill>
                  <a:srgbClr val="1F1F1F"/>
                </a:solidFill>
                <a:latin typeface="Roboto"/>
                <a:ea typeface="Roboto"/>
                <a:cs typeface="Roboto Black"/>
              </a:rPr>
              <a:t>"Youth-led participatory action research (YPAR) is an approach to scientific inquiry and social change grounded in principles of equity that engages young people in identifying problems relevant to their own lives, conducting research to understand the problems, and advocating for changes based on research evidence" . </a:t>
            </a:r>
          </a:p>
          <a:p>
            <a:endParaRPr lang="en-US" sz="2000">
              <a:solidFill>
                <a:srgbClr val="1F1F1F"/>
              </a:solidFill>
              <a:latin typeface="Roboto"/>
              <a:ea typeface="Roboto"/>
              <a:cs typeface="Roboto Black"/>
            </a:endParaRPr>
          </a:p>
          <a:p>
            <a:endParaRPr lang="en-US" sz="2000">
              <a:solidFill>
                <a:srgbClr val="1F1F1F"/>
              </a:solidFill>
              <a:latin typeface="Roboto"/>
              <a:ea typeface="Roboto"/>
              <a:cs typeface="Roboto Black"/>
            </a:endParaRPr>
          </a:p>
        </p:txBody>
      </p:sp>
      <p:pic>
        <p:nvPicPr>
          <p:cNvPr id="5" name="Picture 4" descr="A group of people sitting at a table in front of a projector screen">
            <a:extLst>
              <a:ext uri="{FF2B5EF4-FFF2-40B4-BE49-F238E27FC236}">
                <a16:creationId xmlns:a16="http://schemas.microsoft.com/office/drawing/2014/main" id="{5922E132-EC76-FF78-0DCD-0D0586FF23C3}"/>
              </a:ext>
            </a:extLst>
          </p:cNvPr>
          <p:cNvPicPr>
            <a:picLocks noChangeAspect="1"/>
          </p:cNvPicPr>
          <p:nvPr/>
        </p:nvPicPr>
        <p:blipFill>
          <a:blip r:embed="rId2">
            <a:extLst>
              <a:ext uri="{BEBA8EAE-BF5A-486C-A8C5-ECC9F3942E4B}">
                <a14:imgProps xmlns:a14="http://schemas.microsoft.com/office/drawing/2010/main">
                  <a14:imgLayer r:embed="rId3">
                    <a14:imgEffect>
                      <a14:saturation sat="182000"/>
                    </a14:imgEffect>
                  </a14:imgLayer>
                </a14:imgProps>
              </a:ext>
            </a:extLst>
          </a:blip>
          <a:srcRect l="5741" t="23635" r="14878" b="8067"/>
          <a:stretch/>
        </p:blipFill>
        <p:spPr>
          <a:xfrm>
            <a:off x="4766913" y="2523400"/>
            <a:ext cx="4150622" cy="2678327"/>
          </a:xfrm>
          <a:prstGeom prst="rect">
            <a:avLst/>
          </a:prstGeom>
        </p:spPr>
      </p:pic>
      <p:sp>
        <p:nvSpPr>
          <p:cNvPr id="4" name="Footer Placeholder 3">
            <a:extLst>
              <a:ext uri="{FF2B5EF4-FFF2-40B4-BE49-F238E27FC236}">
                <a16:creationId xmlns:a16="http://schemas.microsoft.com/office/drawing/2014/main" id="{9D182349-4C21-78D4-ADBB-66DCC1D0088C}"/>
              </a:ext>
            </a:extLst>
          </p:cNvPr>
          <p:cNvSpPr>
            <a:spLocks noGrp="1"/>
          </p:cNvSpPr>
          <p:nvPr>
            <p:ph type="ftr" sz="quarter" idx="11"/>
          </p:nvPr>
        </p:nvSpPr>
        <p:spPr>
          <a:xfrm>
            <a:off x="2162344" y="5902002"/>
            <a:ext cx="6821732" cy="472174"/>
          </a:xfrm>
        </p:spPr>
        <p:txBody>
          <a:bodyPr lIns="91440" tIns="45720" rIns="91440" bIns="45720" anchor="t"/>
          <a:lstStyle/>
          <a:p>
            <a:r>
              <a:rPr lang="en-US" sz="1200"/>
              <a:t>(</a:t>
            </a:r>
            <a:r>
              <a:rPr lang="en-US" sz="1200">
                <a:hlinkClick r:id="rId4">
                  <a:extLst>
                    <a:ext uri="{A12FA001-AC4F-418D-AE19-62706E023703}">
                      <ahyp:hlinkClr xmlns:ahyp="http://schemas.microsoft.com/office/drawing/2018/hyperlinkcolor" val="tx"/>
                    </a:ext>
                  </a:extLst>
                </a:hlinkClick>
              </a:rPr>
              <a:t>Brown and Rodriguez, 2009</a:t>
            </a:r>
            <a:r>
              <a:rPr lang="en-US" sz="1200"/>
              <a:t>, </a:t>
            </a:r>
            <a:r>
              <a:rPr lang="en-US" sz="1200">
                <a:hlinkClick r:id="rId5">
                  <a:extLst>
                    <a:ext uri="{A12FA001-AC4F-418D-AE19-62706E023703}">
                      <ahyp:hlinkClr xmlns:ahyp="http://schemas.microsoft.com/office/drawing/2018/hyperlinkcolor" val="tx"/>
                    </a:ext>
                  </a:extLst>
                </a:hlinkClick>
              </a:rPr>
              <a:t>London et al.,2003</a:t>
            </a:r>
            <a:r>
              <a:rPr lang="en-US" sz="1200"/>
              <a:t>, </a:t>
            </a:r>
            <a:r>
              <a:rPr lang="en-US" sz="1200">
                <a:hlinkClick r:id="rId6">
                  <a:extLst>
                    <a:ext uri="{A12FA001-AC4F-418D-AE19-62706E023703}">
                      <ahyp:hlinkClr xmlns:ahyp="http://schemas.microsoft.com/office/drawing/2018/hyperlinkcolor" val="tx"/>
                    </a:ext>
                  </a:extLst>
                </a:hlinkClick>
              </a:rPr>
              <a:t>Ozer and Douglas, 2015</a:t>
            </a:r>
            <a:r>
              <a:rPr lang="en-US" sz="1200"/>
              <a:t> as cited in Ozer, 2016)</a:t>
            </a:r>
            <a:endParaRPr lang="en-US" sz="1200">
              <a:ea typeface="Roboto"/>
            </a:endParaRPr>
          </a:p>
        </p:txBody>
      </p:sp>
    </p:spTree>
    <p:extLst>
      <p:ext uri="{BB962C8B-B14F-4D97-AF65-F5344CB8AC3E}">
        <p14:creationId xmlns:p14="http://schemas.microsoft.com/office/powerpoint/2010/main" val="2702664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749752D-8CB5-4405-55A9-8166FA350CEC}"/>
              </a:ext>
            </a:extLst>
          </p:cNvPr>
          <p:cNvSpPr>
            <a:spLocks noGrp="1"/>
          </p:cNvSpPr>
          <p:nvPr>
            <p:ph type="title"/>
          </p:nvPr>
        </p:nvSpPr>
        <p:spPr/>
        <p:txBody>
          <a:bodyPr/>
          <a:lstStyle/>
          <a:p>
            <a:r>
              <a:rPr lang="en-US"/>
              <a:t>What is YPAR?</a:t>
            </a:r>
          </a:p>
        </p:txBody>
      </p:sp>
      <p:sp>
        <p:nvSpPr>
          <p:cNvPr id="10" name="Content Placeholder 9">
            <a:extLst>
              <a:ext uri="{FF2B5EF4-FFF2-40B4-BE49-F238E27FC236}">
                <a16:creationId xmlns:a16="http://schemas.microsoft.com/office/drawing/2014/main" id="{C8A2C051-E308-94E9-170F-FD9888D447A9}"/>
              </a:ext>
            </a:extLst>
          </p:cNvPr>
          <p:cNvSpPr>
            <a:spLocks noGrp="1"/>
          </p:cNvSpPr>
          <p:nvPr>
            <p:ph idx="1"/>
          </p:nvPr>
        </p:nvSpPr>
        <p:spPr>
          <a:solidFill>
            <a:schemeClr val="tx1"/>
          </a:solidFill>
        </p:spPr>
        <p:txBody>
          <a:bodyPr anchor="ctr"/>
          <a:lstStyle/>
          <a:p>
            <a:r>
              <a:rPr lang="en-US" b="0" i="0" u="none" strike="noStrike">
                <a:solidFill>
                  <a:srgbClr val="FFC000"/>
                </a:solidFill>
                <a:effectLst/>
                <a:latin typeface="Roboto"/>
                <a:ea typeface="Roboto"/>
              </a:rPr>
              <a:t>Collaborative</a:t>
            </a:r>
            <a:endParaRPr lang="en-US">
              <a:solidFill>
                <a:srgbClr val="FFC000"/>
              </a:solidFill>
              <a:latin typeface="Roboto"/>
              <a:ea typeface="Roboto"/>
            </a:endParaRPr>
          </a:p>
        </p:txBody>
      </p:sp>
      <p:sp>
        <p:nvSpPr>
          <p:cNvPr id="11" name="Content Placeholder 10">
            <a:extLst>
              <a:ext uri="{FF2B5EF4-FFF2-40B4-BE49-F238E27FC236}">
                <a16:creationId xmlns:a16="http://schemas.microsoft.com/office/drawing/2014/main" id="{8A8D12EC-505B-FC0C-C9E5-968C6F94CB9E}"/>
              </a:ext>
            </a:extLst>
          </p:cNvPr>
          <p:cNvSpPr>
            <a:spLocks noGrp="1"/>
          </p:cNvSpPr>
          <p:nvPr>
            <p:ph idx="10"/>
          </p:nvPr>
        </p:nvSpPr>
        <p:spPr/>
        <p:txBody>
          <a:bodyPr anchor="ctr">
            <a:normAutofit fontScale="92500" lnSpcReduction="20000"/>
          </a:bodyPr>
          <a:lstStyle/>
          <a:p>
            <a:r>
              <a:rPr lang="en-US" b="0" i="0" u="none" strike="noStrike">
                <a:solidFill>
                  <a:srgbClr val="000000"/>
                </a:solidFill>
                <a:effectLst/>
              </a:rPr>
              <a:t>YPAR is a collaboration between researchers and youth participants with each partner providing valuable input and feedback on all aspects of a project</a:t>
            </a:r>
            <a:endParaRPr lang="en-US"/>
          </a:p>
        </p:txBody>
      </p:sp>
      <p:sp>
        <p:nvSpPr>
          <p:cNvPr id="12" name="Content Placeholder 11">
            <a:extLst>
              <a:ext uri="{FF2B5EF4-FFF2-40B4-BE49-F238E27FC236}">
                <a16:creationId xmlns:a16="http://schemas.microsoft.com/office/drawing/2014/main" id="{8F1790E6-1B03-C852-4B45-C75DA600035B}"/>
              </a:ext>
            </a:extLst>
          </p:cNvPr>
          <p:cNvSpPr>
            <a:spLocks noGrp="1"/>
          </p:cNvSpPr>
          <p:nvPr>
            <p:ph idx="11"/>
          </p:nvPr>
        </p:nvSpPr>
        <p:spPr>
          <a:solidFill>
            <a:schemeClr val="tx1"/>
          </a:solidFill>
        </p:spPr>
        <p:txBody>
          <a:bodyPr anchor="ctr"/>
          <a:lstStyle/>
          <a:p>
            <a:r>
              <a:rPr lang="en-US" b="0" i="0" u="none" strike="noStrike">
                <a:solidFill>
                  <a:srgbClr val="FFCD00"/>
                </a:solidFill>
                <a:effectLst/>
              </a:rPr>
              <a:t>Inclusive</a:t>
            </a:r>
            <a:endParaRPr lang="en-US"/>
          </a:p>
        </p:txBody>
      </p:sp>
      <p:sp>
        <p:nvSpPr>
          <p:cNvPr id="13" name="Content Placeholder 12">
            <a:extLst>
              <a:ext uri="{FF2B5EF4-FFF2-40B4-BE49-F238E27FC236}">
                <a16:creationId xmlns:a16="http://schemas.microsoft.com/office/drawing/2014/main" id="{6F1F80B5-F76A-2A6C-94B8-1518C0B8BED5}"/>
              </a:ext>
            </a:extLst>
          </p:cNvPr>
          <p:cNvSpPr>
            <a:spLocks noGrp="1"/>
          </p:cNvSpPr>
          <p:nvPr>
            <p:ph idx="12"/>
          </p:nvPr>
        </p:nvSpPr>
        <p:spPr/>
        <p:txBody>
          <a:bodyPr anchor="ctr">
            <a:normAutofit fontScale="92500"/>
          </a:bodyPr>
          <a:lstStyle/>
          <a:p>
            <a:r>
              <a:rPr lang="en-US" b="0" i="0" u="none" strike="noStrike">
                <a:effectLst/>
              </a:rPr>
              <a:t>YPAR includes participants from groups who have been the most systematically marginalized or excluded</a:t>
            </a:r>
            <a:endParaRPr lang="en-US"/>
          </a:p>
        </p:txBody>
      </p:sp>
      <p:sp>
        <p:nvSpPr>
          <p:cNvPr id="14" name="Content Placeholder 13">
            <a:extLst>
              <a:ext uri="{FF2B5EF4-FFF2-40B4-BE49-F238E27FC236}">
                <a16:creationId xmlns:a16="http://schemas.microsoft.com/office/drawing/2014/main" id="{29208B47-A543-381C-6EDB-0CB20D713E21}"/>
              </a:ext>
            </a:extLst>
          </p:cNvPr>
          <p:cNvSpPr>
            <a:spLocks noGrp="1"/>
          </p:cNvSpPr>
          <p:nvPr>
            <p:ph idx="13"/>
          </p:nvPr>
        </p:nvSpPr>
        <p:spPr>
          <a:solidFill>
            <a:schemeClr val="tx1"/>
          </a:solidFill>
        </p:spPr>
        <p:txBody>
          <a:bodyPr anchor="ctr"/>
          <a:lstStyle/>
          <a:p>
            <a:r>
              <a:rPr lang="en-US" b="0" i="0" u="none" strike="noStrike">
                <a:solidFill>
                  <a:srgbClr val="FFC000"/>
                </a:solidFill>
                <a:effectLst/>
                <a:latin typeface="Roboto"/>
                <a:ea typeface="Roboto"/>
              </a:rPr>
              <a:t>Contextualized</a:t>
            </a:r>
            <a:endParaRPr lang="en-US">
              <a:solidFill>
                <a:srgbClr val="FFC000"/>
              </a:solidFill>
              <a:latin typeface="Roboto"/>
              <a:ea typeface="Roboto"/>
            </a:endParaRPr>
          </a:p>
        </p:txBody>
      </p:sp>
      <p:sp>
        <p:nvSpPr>
          <p:cNvPr id="15" name="Content Placeholder 14">
            <a:extLst>
              <a:ext uri="{FF2B5EF4-FFF2-40B4-BE49-F238E27FC236}">
                <a16:creationId xmlns:a16="http://schemas.microsoft.com/office/drawing/2014/main" id="{D993EA68-F5E7-2936-CB1B-499A7208E144}"/>
              </a:ext>
            </a:extLst>
          </p:cNvPr>
          <p:cNvSpPr>
            <a:spLocks noGrp="1"/>
          </p:cNvSpPr>
          <p:nvPr>
            <p:ph idx="14"/>
          </p:nvPr>
        </p:nvSpPr>
        <p:spPr/>
        <p:txBody>
          <a:bodyPr anchor="ctr"/>
          <a:lstStyle/>
          <a:p>
            <a:r>
              <a:rPr lang="en-US" b="0" i="0" u="none" strike="noStrike">
                <a:solidFill>
                  <a:srgbClr val="000000"/>
                </a:solidFill>
                <a:effectLst/>
              </a:rPr>
              <a:t>YPAR is culturally relevant, placing the research within the context of where &amp; how people are living</a:t>
            </a:r>
            <a:endParaRPr lang="en-US"/>
          </a:p>
        </p:txBody>
      </p:sp>
      <p:sp>
        <p:nvSpPr>
          <p:cNvPr id="16" name="Content Placeholder 15">
            <a:extLst>
              <a:ext uri="{FF2B5EF4-FFF2-40B4-BE49-F238E27FC236}">
                <a16:creationId xmlns:a16="http://schemas.microsoft.com/office/drawing/2014/main" id="{20C35206-CC0C-309D-4140-00030C0E05FB}"/>
              </a:ext>
            </a:extLst>
          </p:cNvPr>
          <p:cNvSpPr>
            <a:spLocks noGrp="1"/>
          </p:cNvSpPr>
          <p:nvPr>
            <p:ph idx="15"/>
          </p:nvPr>
        </p:nvSpPr>
        <p:spPr>
          <a:solidFill>
            <a:schemeClr val="tx1"/>
          </a:solidFill>
        </p:spPr>
        <p:txBody>
          <a:bodyPr anchor="ctr"/>
          <a:lstStyle/>
          <a:p>
            <a:r>
              <a:rPr lang="en-US" b="0" i="0" u="none" strike="noStrike">
                <a:solidFill>
                  <a:srgbClr val="FFCD00"/>
                </a:solidFill>
                <a:effectLst/>
              </a:rPr>
              <a:t>Grounded</a:t>
            </a:r>
            <a:endParaRPr lang="en-US"/>
          </a:p>
        </p:txBody>
      </p:sp>
      <p:sp>
        <p:nvSpPr>
          <p:cNvPr id="17" name="Content Placeholder 16">
            <a:extLst>
              <a:ext uri="{FF2B5EF4-FFF2-40B4-BE49-F238E27FC236}">
                <a16:creationId xmlns:a16="http://schemas.microsoft.com/office/drawing/2014/main" id="{5CB1D199-644C-9771-93BE-57FB06247245}"/>
              </a:ext>
            </a:extLst>
          </p:cNvPr>
          <p:cNvSpPr>
            <a:spLocks noGrp="1"/>
          </p:cNvSpPr>
          <p:nvPr>
            <p:ph idx="16"/>
          </p:nvPr>
        </p:nvSpPr>
        <p:spPr/>
        <p:txBody>
          <a:bodyPr anchor="ctr">
            <a:normAutofit fontScale="92500"/>
          </a:bodyPr>
          <a:lstStyle/>
          <a:p>
            <a:r>
              <a:rPr lang="en-US" b="0" i="0" u="none" strike="noStrike">
                <a:effectLst/>
              </a:rPr>
              <a:t>YPAR is inquiry based. It is grounded in the lived experiences of youth, centering their perspectives throughout the project</a:t>
            </a:r>
            <a:endParaRPr lang="en-US"/>
          </a:p>
        </p:txBody>
      </p:sp>
      <p:sp>
        <p:nvSpPr>
          <p:cNvPr id="18" name="Content Placeholder 17">
            <a:extLst>
              <a:ext uri="{FF2B5EF4-FFF2-40B4-BE49-F238E27FC236}">
                <a16:creationId xmlns:a16="http://schemas.microsoft.com/office/drawing/2014/main" id="{7B73832A-BB8A-0A7F-E5FD-A284747385C7}"/>
              </a:ext>
            </a:extLst>
          </p:cNvPr>
          <p:cNvSpPr>
            <a:spLocks noGrp="1"/>
          </p:cNvSpPr>
          <p:nvPr>
            <p:ph idx="17"/>
          </p:nvPr>
        </p:nvSpPr>
        <p:spPr>
          <a:solidFill>
            <a:schemeClr val="tx1"/>
          </a:solidFill>
        </p:spPr>
        <p:txBody>
          <a:bodyPr anchor="ctr"/>
          <a:lstStyle/>
          <a:p>
            <a:r>
              <a:rPr lang="en-US" b="0" i="0" u="none" strike="noStrike">
                <a:solidFill>
                  <a:srgbClr val="FFC000"/>
                </a:solidFill>
                <a:effectLst/>
                <a:latin typeface="Roboto"/>
                <a:ea typeface="Roboto"/>
              </a:rPr>
              <a:t>Transformative</a:t>
            </a:r>
            <a:endParaRPr lang="en-US">
              <a:solidFill>
                <a:srgbClr val="FFC000"/>
              </a:solidFill>
              <a:latin typeface="Roboto"/>
              <a:ea typeface="Roboto"/>
            </a:endParaRPr>
          </a:p>
        </p:txBody>
      </p:sp>
      <p:sp>
        <p:nvSpPr>
          <p:cNvPr id="19" name="Content Placeholder 18">
            <a:extLst>
              <a:ext uri="{FF2B5EF4-FFF2-40B4-BE49-F238E27FC236}">
                <a16:creationId xmlns:a16="http://schemas.microsoft.com/office/drawing/2014/main" id="{D915A292-01BF-07F4-7139-CB66AD821052}"/>
              </a:ext>
            </a:extLst>
          </p:cNvPr>
          <p:cNvSpPr>
            <a:spLocks noGrp="1"/>
          </p:cNvSpPr>
          <p:nvPr>
            <p:ph idx="18"/>
          </p:nvPr>
        </p:nvSpPr>
        <p:spPr/>
        <p:txBody>
          <a:bodyPr anchor="ctr">
            <a:normAutofit/>
          </a:bodyPr>
          <a:lstStyle/>
          <a:p>
            <a:r>
              <a:rPr lang="en-US" b="0" i="0" u="none" strike="noStrike">
                <a:solidFill>
                  <a:srgbClr val="000000"/>
                </a:solidFill>
                <a:effectLst/>
              </a:rPr>
              <a:t>The purpose of YPAR is to actively change spaces and improve the lives of youth and their communities</a:t>
            </a:r>
            <a:endParaRPr lang="en-US"/>
          </a:p>
        </p:txBody>
      </p:sp>
      <p:sp>
        <p:nvSpPr>
          <p:cNvPr id="3" name="Rounded Rectangular Callout 2">
            <a:extLst>
              <a:ext uri="{FF2B5EF4-FFF2-40B4-BE49-F238E27FC236}">
                <a16:creationId xmlns:a16="http://schemas.microsoft.com/office/drawing/2014/main" id="{4CD1EA82-A5EC-4890-F117-C99D24F5BF44}"/>
              </a:ext>
            </a:extLst>
          </p:cNvPr>
          <p:cNvSpPr/>
          <p:nvPr/>
        </p:nvSpPr>
        <p:spPr>
          <a:xfrm>
            <a:off x="5503787" y="5114245"/>
            <a:ext cx="2748652" cy="1107995"/>
          </a:xfrm>
          <a:prstGeom prst="wedgeRoundRectCallout">
            <a:avLst>
              <a:gd name="adj1" fmla="val 62249"/>
              <a:gd name="adj2" fmla="val 344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89ED6EF7-4F83-CACE-3957-56A8A5B28401}"/>
              </a:ext>
            </a:extLst>
          </p:cNvPr>
          <p:cNvSpPr txBox="1"/>
          <p:nvPr/>
        </p:nvSpPr>
        <p:spPr>
          <a:xfrm>
            <a:off x="5566310" y="5145275"/>
            <a:ext cx="2612231" cy="1084913"/>
          </a:xfrm>
          <a:prstGeom prst="rect">
            <a:avLst/>
          </a:prstGeom>
          <a:solidFill>
            <a:srgbClr val="FFC000"/>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i="1">
                <a:ea typeface="+mn-lt"/>
                <a:cs typeface="+mn-lt"/>
              </a:rPr>
              <a:t>'I'm really excited! Thank you for this opportunity...it really means a lot to be able to...make these changes.’ </a:t>
            </a:r>
          </a:p>
          <a:p>
            <a:pPr algn="ctr"/>
            <a:endParaRPr lang="en-US" sz="1200">
              <a:ea typeface="Roboto"/>
            </a:endParaRPr>
          </a:p>
        </p:txBody>
      </p:sp>
    </p:spTree>
    <p:extLst>
      <p:ext uri="{BB962C8B-B14F-4D97-AF65-F5344CB8AC3E}">
        <p14:creationId xmlns:p14="http://schemas.microsoft.com/office/powerpoint/2010/main" val="818466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5718B-DC7D-5719-95E1-6080C753FB76}"/>
              </a:ext>
            </a:extLst>
          </p:cNvPr>
          <p:cNvSpPr>
            <a:spLocks noGrp="1"/>
          </p:cNvSpPr>
          <p:nvPr>
            <p:ph type="title"/>
          </p:nvPr>
        </p:nvSpPr>
        <p:spPr>
          <a:xfrm>
            <a:off x="711994" y="498296"/>
            <a:ext cx="3945731" cy="896116"/>
          </a:xfrm>
        </p:spPr>
        <p:txBody>
          <a:bodyPr anchor="ctr">
            <a:normAutofit/>
          </a:bodyPr>
          <a:lstStyle/>
          <a:p>
            <a:r>
              <a:rPr lang="en-US" sz="3100"/>
              <a:t>Key Processes of YPAR</a:t>
            </a:r>
          </a:p>
        </p:txBody>
      </p:sp>
      <p:sp>
        <p:nvSpPr>
          <p:cNvPr id="3" name="Content Placeholder 2">
            <a:extLst>
              <a:ext uri="{FF2B5EF4-FFF2-40B4-BE49-F238E27FC236}">
                <a16:creationId xmlns:a16="http://schemas.microsoft.com/office/drawing/2014/main" id="{237F9DAE-859C-EF8B-4495-A644ECE254F3}"/>
              </a:ext>
            </a:extLst>
          </p:cNvPr>
          <p:cNvSpPr>
            <a:spLocks noGrp="1"/>
          </p:cNvSpPr>
          <p:nvPr>
            <p:ph idx="1"/>
          </p:nvPr>
        </p:nvSpPr>
        <p:spPr>
          <a:xfrm>
            <a:off x="714375" y="1686758"/>
            <a:ext cx="3943351" cy="4256843"/>
          </a:xfrm>
        </p:spPr>
        <p:txBody>
          <a:bodyPr vert="horz" lIns="68580" tIns="34290" rIns="68580" bIns="34290" rtlCol="0">
            <a:normAutofit/>
          </a:bodyPr>
          <a:lstStyle/>
          <a:p>
            <a:pPr marL="0" indent="0">
              <a:buNone/>
            </a:pPr>
            <a:endParaRPr lang="en-US"/>
          </a:p>
          <a:p>
            <a:r>
              <a:rPr lang="en-US"/>
              <a:t>Equitable power between youth and adults </a:t>
            </a:r>
          </a:p>
          <a:p>
            <a:r>
              <a:rPr lang="en-US"/>
              <a:t>Capacity Building </a:t>
            </a:r>
          </a:p>
          <a:p>
            <a:r>
              <a:rPr lang="en-US"/>
              <a:t>Collaboration from ideation to action </a:t>
            </a:r>
          </a:p>
          <a:p>
            <a:r>
              <a:rPr lang="en-US"/>
              <a:t>Building partnerships </a:t>
            </a:r>
          </a:p>
        </p:txBody>
      </p:sp>
      <p:pic>
        <p:nvPicPr>
          <p:cNvPr id="5" name="Picture 4" descr="A group of people in a room">
            <a:extLst>
              <a:ext uri="{FF2B5EF4-FFF2-40B4-BE49-F238E27FC236}">
                <a16:creationId xmlns:a16="http://schemas.microsoft.com/office/drawing/2014/main" id="{D6E4A1F3-5D73-6854-EA6B-895EA961B51F}"/>
              </a:ext>
            </a:extLst>
          </p:cNvPr>
          <p:cNvPicPr>
            <a:picLocks noChangeAspect="1"/>
          </p:cNvPicPr>
          <p:nvPr/>
        </p:nvPicPr>
        <p:blipFill>
          <a:blip r:embed="rId2"/>
          <a:srcRect l="12827" r="42898" b="-2"/>
          <a:stretch/>
        </p:blipFill>
        <p:spPr>
          <a:xfrm>
            <a:off x="5378667" y="1"/>
            <a:ext cx="3771867" cy="6389511"/>
          </a:xfrm>
          <a:prstGeom prst="rect">
            <a:avLst/>
          </a:prstGeom>
          <a:noFill/>
        </p:spPr>
      </p:pic>
      <p:sp>
        <p:nvSpPr>
          <p:cNvPr id="20" name="Footer Placeholder 4">
            <a:extLst>
              <a:ext uri="{FF2B5EF4-FFF2-40B4-BE49-F238E27FC236}">
                <a16:creationId xmlns:a16="http://schemas.microsoft.com/office/drawing/2014/main" id="{BACF4BAA-67BE-839F-E644-2C7CDF74FB7E}"/>
              </a:ext>
            </a:extLst>
          </p:cNvPr>
          <p:cNvSpPr>
            <a:spLocks noGrp="1"/>
          </p:cNvSpPr>
          <p:nvPr>
            <p:ph type="ftr" sz="quarter" idx="3"/>
          </p:nvPr>
        </p:nvSpPr>
        <p:spPr>
          <a:xfrm>
            <a:off x="2073821" y="6441193"/>
            <a:ext cx="6513130" cy="365125"/>
          </a:xfrm>
        </p:spPr>
        <p:txBody>
          <a:bodyPr anchor="ctr">
            <a:normAutofit/>
          </a:bodyPr>
          <a:lstStyle/>
          <a:p>
            <a:pPr>
              <a:spcAft>
                <a:spcPts val="600"/>
              </a:spcAft>
            </a:pPr>
            <a:r>
              <a:rPr lang="en-US"/>
              <a:t>(Ozer &amp; Douglas, 2015)</a:t>
            </a:r>
          </a:p>
        </p:txBody>
      </p:sp>
      <p:sp>
        <p:nvSpPr>
          <p:cNvPr id="15" name="Footer Placeholder 14">
            <a:extLst>
              <a:ext uri="{FF2B5EF4-FFF2-40B4-BE49-F238E27FC236}">
                <a16:creationId xmlns:a16="http://schemas.microsoft.com/office/drawing/2014/main" id="{D5343030-F976-DBB1-9F53-B71530700E8E}"/>
              </a:ext>
            </a:extLst>
          </p:cNvPr>
          <p:cNvSpPr>
            <a:spLocks noGrp="1"/>
          </p:cNvSpPr>
          <p:nvPr>
            <p:ph type="ftr" sz="quarter" idx="4294967295"/>
          </p:nvPr>
        </p:nvSpPr>
        <p:spPr/>
        <p:txBody>
          <a:bodyPr/>
          <a:lstStyle/>
          <a:p>
            <a:pPr>
              <a:spcAft>
                <a:spcPts val="600"/>
              </a:spcAft>
            </a:pPr>
            <a:endParaRPr lang="en-US"/>
          </a:p>
        </p:txBody>
      </p:sp>
    </p:spTree>
    <p:extLst>
      <p:ext uri="{BB962C8B-B14F-4D97-AF65-F5344CB8AC3E}">
        <p14:creationId xmlns:p14="http://schemas.microsoft.com/office/powerpoint/2010/main" val="680112980"/>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EB634C0CF09246B76F32FFE5F07A2D" ma:contentTypeVersion="13" ma:contentTypeDescription="Create a new document." ma:contentTypeScope="" ma:versionID="b291288c4eba07389e821c238fec4364">
  <xsd:schema xmlns:xsd="http://www.w3.org/2001/XMLSchema" xmlns:xs="http://www.w3.org/2001/XMLSchema" xmlns:p="http://schemas.microsoft.com/office/2006/metadata/properties" xmlns:ns2="37154f0d-9797-4596-a1c5-40a295cd5806" xmlns:ns3="37c8df24-9a79-4985-b2a8-a2e8fe4a9dd6" targetNamespace="http://schemas.microsoft.com/office/2006/metadata/properties" ma:root="true" ma:fieldsID="469422345c75e049aa37137290064f54" ns2:_="" ns3:_="">
    <xsd:import namespace="37154f0d-9797-4596-a1c5-40a295cd5806"/>
    <xsd:import namespace="37c8df24-9a79-4985-b2a8-a2e8fe4a9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154f0d-9797-4596-a1c5-40a295cd58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c8df24-9a79-4985-b2a8-a2e8fe4a9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747a029-a312-4606-8673-3b009bfc59bf}" ma:internalName="TaxCatchAll" ma:showField="CatchAllData" ma:web="37c8df24-9a79-4985-b2a8-a2e8fe4a9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7c8df24-9a79-4985-b2a8-a2e8fe4a9dd6" xsi:nil="true"/>
    <lcf76f155ced4ddcb4097134ff3c332f xmlns="37154f0d-9797-4596-a1c5-40a295cd580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6D8D39-45D8-4918-90A7-E7498380EE9E}">
  <ds:schemaRefs>
    <ds:schemaRef ds:uri="37154f0d-9797-4596-a1c5-40a295cd5806"/>
    <ds:schemaRef ds:uri="37c8df24-9a79-4985-b2a8-a2e8fe4a9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7FFD54-27B0-415C-8654-D843242BD071}">
  <ds:schemaRef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dcmitype/"/>
    <ds:schemaRef ds:uri="http://purl.org/dc/elements/1.1/"/>
    <ds:schemaRef ds:uri="http://purl.org/dc/terms/"/>
    <ds:schemaRef ds:uri="http://schemas.microsoft.com/office/infopath/2007/PartnerControls"/>
    <ds:schemaRef ds:uri="37c8df24-9a79-4985-b2a8-a2e8fe4a9dd6"/>
    <ds:schemaRef ds:uri="37154f0d-9797-4596-a1c5-40a295cd5806"/>
  </ds:schemaRefs>
</ds:datastoreItem>
</file>

<file path=customXml/itemProps3.xml><?xml version="1.0" encoding="utf-8"?>
<ds:datastoreItem xmlns:ds="http://schemas.openxmlformats.org/officeDocument/2006/customXml" ds:itemID="{A14B8143-C3D6-460D-830C-A8DBEE8551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3420</Words>
  <Application>Microsoft Office PowerPoint</Application>
  <PresentationFormat>On-screen Show (4:3)</PresentationFormat>
  <Paragraphs>377</Paragraphs>
  <Slides>47</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Courier New</vt:lpstr>
      <vt:lpstr>Courier New,monospace</vt:lpstr>
      <vt:lpstr>Roboto</vt:lpstr>
      <vt:lpstr>Roboto Black</vt:lpstr>
      <vt:lpstr>Wingdings</vt:lpstr>
      <vt:lpstr>Office Theme</vt:lpstr>
      <vt:lpstr>Utilizing Youth Participatory Action Research Approaches to Build Project CRATERS (Creating Responsive Action Through Empowering Resources and Strategies): Making an Impact</vt:lpstr>
      <vt:lpstr>2022-2024 Acknowledgement: Youth Co-Creators </vt:lpstr>
      <vt:lpstr>Acknowledgement: Youth Co-Creators </vt:lpstr>
      <vt:lpstr>Agenda </vt:lpstr>
      <vt:lpstr>Community Engaged Research </vt:lpstr>
      <vt:lpstr>Orienting Self to YPAR:  Dr. Emily J. Ozer </vt:lpstr>
      <vt:lpstr>Youth Participatory Action Research </vt:lpstr>
      <vt:lpstr>What is YPAR?</vt:lpstr>
      <vt:lpstr>Key Processes of YPAR</vt:lpstr>
      <vt:lpstr>Process of Module Development </vt:lpstr>
      <vt:lpstr>Ideation Phase </vt:lpstr>
      <vt:lpstr>PowerPoint Presentation</vt:lpstr>
      <vt:lpstr>Strategic use of probing and clarifying:  Content and Process </vt:lpstr>
      <vt:lpstr>Module 1:  It's Okay to Not Be Okay </vt:lpstr>
      <vt:lpstr>Module 1: Content Areas </vt:lpstr>
      <vt:lpstr>Sample Activity </vt:lpstr>
      <vt:lpstr>PowerPoint Presentation</vt:lpstr>
      <vt:lpstr>Sample Activity:  Case Study</vt:lpstr>
      <vt:lpstr>Module 2: Building Healthy Habits to Promote Hope and Resilience</vt:lpstr>
      <vt:lpstr>Module 2: Content Areas</vt:lpstr>
      <vt:lpstr>Iowa Teens' Definitions of Health</vt:lpstr>
      <vt:lpstr>Iowa Teens' Definition of Habits</vt:lpstr>
      <vt:lpstr>Why is Hope Important?  Reflections from Iowa Teens</vt:lpstr>
      <vt:lpstr>Example Framework Developed by Teens:  MARS: A Framework for Building and Promoting Healthy Habits  </vt:lpstr>
      <vt:lpstr>Sample Activity: Attainable Goal Setting</vt:lpstr>
      <vt:lpstr>Case Study &amp; Reflection</vt:lpstr>
      <vt:lpstr>Case Study Continued...</vt:lpstr>
      <vt:lpstr>Module 3: Mental Health in Relationships</vt:lpstr>
      <vt:lpstr>Module 3: Content Areas</vt:lpstr>
      <vt:lpstr>Setting Boundaries – O.R.B.I.T.</vt:lpstr>
      <vt:lpstr>Iowa Teens: Green Flags vs Red Flags in a Relationship</vt:lpstr>
      <vt:lpstr>Sample Activity:</vt:lpstr>
      <vt:lpstr>Module 4: How to Support Others</vt:lpstr>
      <vt:lpstr>Module 4: Content Areas</vt:lpstr>
      <vt:lpstr>Iowa Teens’ Recommendations </vt:lpstr>
      <vt:lpstr>COME-T Framework:  Check-in, Offer, Monitor, Encourage, Transfer</vt:lpstr>
      <vt:lpstr>Sample Activity: Think, Pair, Share: Check-in</vt:lpstr>
      <vt:lpstr>Piloting and Next Steps</vt:lpstr>
      <vt:lpstr>Pre-Pilot of Module 1 with Iowa Teens </vt:lpstr>
      <vt:lpstr>Next Steps </vt:lpstr>
      <vt:lpstr>Mental Health Outreach and Engagement </vt:lpstr>
      <vt:lpstr>Social Media: Instagram @projectcraters</vt:lpstr>
      <vt:lpstr>Community Events </vt:lpstr>
      <vt:lpstr>Fundraising </vt:lpstr>
      <vt:lpstr>Key References </vt:lpstr>
      <vt:lpstr>Questions?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lastModifiedBy>Johnson, Ebonee</cp:lastModifiedBy>
  <cp:revision>5</cp:revision>
  <dcterms:created xsi:type="dcterms:W3CDTF">2020-01-21T18:13:39Z</dcterms:created>
  <dcterms:modified xsi:type="dcterms:W3CDTF">2025-07-15T15:13:51Z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0x01010066EB634C0CF09246B76F32FFE5F07A2D</vt:lpwstr>
  </property>
  <property fmtid="{D5CDD505-2E9C-101B-9397-08002B2CF9AE}" pid="3" name="MediaServiceImageTags">
    <vt:lpwstr/>
  </property>
</Properties>
</file>